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57" r:id="rId3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e-IL"/>
              <a:t>משקעים עד ה29.1 מצטבר (מ"מ)</a:t>
            </a:r>
          </a:p>
        </c:rich>
      </c:tx>
      <c:layout>
        <c:manualLayout>
          <c:xMode val="edge"/>
          <c:yMode val="edge"/>
          <c:x val="0.2006924325923191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'מצטיבר עונתי'!$A$28</c:f>
              <c:strCache>
                <c:ptCount val="1"/>
                <c:pt idx="0">
                  <c:v>אלרום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עונתי'!$B$28:$G$28</c:f>
              <c:numCache>
                <c:formatCode>General</c:formatCode>
                <c:ptCount val="6"/>
                <c:pt idx="0">
                  <c:v>741</c:v>
                </c:pt>
                <c:pt idx="1">
                  <c:v>158</c:v>
                </c:pt>
                <c:pt idx="2">
                  <c:v>391</c:v>
                </c:pt>
                <c:pt idx="3">
                  <c:v>328</c:v>
                </c:pt>
                <c:pt idx="4">
                  <c:v>480</c:v>
                </c:pt>
                <c:pt idx="5">
                  <c:v>501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'מצטיבר עונתי'!$A$29</c:f>
              <c:strCache>
                <c:ptCount val="1"/>
                <c:pt idx="0">
                  <c:v>מרום גולן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עונתי'!$B$29:$G$29</c:f>
              <c:numCache>
                <c:formatCode>General</c:formatCode>
                <c:ptCount val="6"/>
                <c:pt idx="0">
                  <c:v>764</c:v>
                </c:pt>
                <c:pt idx="1">
                  <c:v>176</c:v>
                </c:pt>
                <c:pt idx="2">
                  <c:v>395</c:v>
                </c:pt>
                <c:pt idx="3">
                  <c:v>383</c:v>
                </c:pt>
                <c:pt idx="4">
                  <c:v>485</c:v>
                </c:pt>
                <c:pt idx="5">
                  <c:v>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'מצטיבר עונתי'!$A$30</c:f>
              <c:strCache>
                <c:ptCount val="1"/>
                <c:pt idx="0">
                  <c:v>עין זיון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עונתי'!$B$30:$G$30</c:f>
              <c:numCache>
                <c:formatCode>General</c:formatCode>
                <c:ptCount val="6"/>
                <c:pt idx="0">
                  <c:v>675</c:v>
                </c:pt>
                <c:pt idx="1">
                  <c:v>167</c:v>
                </c:pt>
                <c:pt idx="2">
                  <c:v>332</c:v>
                </c:pt>
                <c:pt idx="3">
                  <c:v>327</c:v>
                </c:pt>
                <c:pt idx="4">
                  <c:v>452</c:v>
                </c:pt>
                <c:pt idx="5">
                  <c:v>430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'מצטיבר עונתי'!$A$31</c:f>
              <c:strCache>
                <c:ptCount val="1"/>
                <c:pt idx="0">
                  <c:v>אורטל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עונתי'!$B$31:$G$31</c:f>
              <c:numCache>
                <c:formatCode>General</c:formatCode>
                <c:ptCount val="6"/>
                <c:pt idx="0">
                  <c:v>702</c:v>
                </c:pt>
                <c:pt idx="1">
                  <c:v>164</c:v>
                </c:pt>
                <c:pt idx="2">
                  <c:v>331</c:v>
                </c:pt>
                <c:pt idx="3">
                  <c:v>277</c:v>
                </c:pt>
                <c:pt idx="4">
                  <c:v>420</c:v>
                </c:pt>
                <c:pt idx="5">
                  <c:v>454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'מצטיבר עונתי'!$A$32</c:f>
              <c:strCache>
                <c:ptCount val="1"/>
                <c:pt idx="0">
                  <c:v>יונתן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עונתי'!$B$32:$G$32</c:f>
              <c:numCache>
                <c:formatCode>General</c:formatCode>
                <c:ptCount val="6"/>
                <c:pt idx="0">
                  <c:v>577</c:v>
                </c:pt>
                <c:pt idx="1">
                  <c:v>197</c:v>
                </c:pt>
                <c:pt idx="2">
                  <c:v>327</c:v>
                </c:pt>
                <c:pt idx="3">
                  <c:v>177</c:v>
                </c:pt>
                <c:pt idx="4">
                  <c:v>376</c:v>
                </c:pt>
                <c:pt idx="5">
                  <c:v>331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'מצטיבר עונתי'!$A$33</c:f>
              <c:strCache>
                <c:ptCount val="1"/>
                <c:pt idx="0">
                  <c:v>ק. צבי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עונתי'!$B$33:$G$33</c:f>
              <c:numCache>
                <c:formatCode>General</c:formatCode>
                <c:ptCount val="6"/>
                <c:pt idx="0">
                  <c:v>420</c:v>
                </c:pt>
                <c:pt idx="1">
                  <c:v>207</c:v>
                </c:pt>
                <c:pt idx="2">
                  <c:v>326</c:v>
                </c:pt>
                <c:pt idx="3">
                  <c:v>198</c:v>
                </c:pt>
                <c:pt idx="4">
                  <c:v>297</c:v>
                </c:pt>
                <c:pt idx="5">
                  <c:v>330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'מצטיבר עונתי'!$A$34</c:f>
              <c:strCache>
                <c:ptCount val="1"/>
                <c:pt idx="0">
                  <c:v>ר.מגשימים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עונתי'!$B$34:$G$34</c:f>
              <c:numCache>
                <c:formatCode>General</c:formatCode>
                <c:ptCount val="6"/>
                <c:pt idx="0">
                  <c:v>434</c:v>
                </c:pt>
                <c:pt idx="1">
                  <c:v>57</c:v>
                </c:pt>
                <c:pt idx="2">
                  <c:v>270</c:v>
                </c:pt>
                <c:pt idx="3">
                  <c:v>228</c:v>
                </c:pt>
                <c:pt idx="4">
                  <c:v>304</c:v>
                </c:pt>
                <c:pt idx="5">
                  <c:v>258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'מצטיבר עונתי'!$A$35</c:f>
              <c:strCache>
                <c:ptCount val="1"/>
                <c:pt idx="0">
                  <c:v>גשור</c:v>
                </c:pt>
              </c:strCache>
            </c:strRef>
          </c:tx>
          <c:spPr>
            <a:ln w="34925" cap="rnd">
              <a:solidFill>
                <a:schemeClr val="accent2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עונתי'!$B$35:$G$35</c:f>
              <c:numCache>
                <c:formatCode>General</c:formatCode>
                <c:ptCount val="6"/>
                <c:pt idx="0">
                  <c:v>399</c:v>
                </c:pt>
                <c:pt idx="1">
                  <c:v>166</c:v>
                </c:pt>
                <c:pt idx="2">
                  <c:v>262</c:v>
                </c:pt>
                <c:pt idx="3">
                  <c:v>214</c:v>
                </c:pt>
                <c:pt idx="4">
                  <c:v>275</c:v>
                </c:pt>
                <c:pt idx="5">
                  <c:v>248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806080"/>
        <c:axId val="183806472"/>
      </c:lineChart>
      <c:catAx>
        <c:axId val="1838060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83806472"/>
        <c:crosses val="autoZero"/>
        <c:auto val="1"/>
        <c:lblAlgn val="ctr"/>
        <c:lblOffset val="100"/>
        <c:noMultiLvlLbl val="0"/>
      </c:catAx>
      <c:valAx>
        <c:axId val="18380647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8380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99765008704446"/>
          <c:y val="0.85378693001725414"/>
          <c:w val="0.75729513837173168"/>
          <c:h val="9.4295916677932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49999999999995E-2"/>
          <c:y val="0.1157203431006181"/>
          <c:w val="0.84478018372703412"/>
          <c:h val="0.71495252622268612"/>
        </c:manualLayout>
      </c:layout>
      <c:areaChart>
        <c:grouping val="stacked"/>
        <c:varyColors val="0"/>
        <c:ser>
          <c:idx val="0"/>
          <c:order val="0"/>
          <c:tx>
            <c:strRef>
              <c:f>'מצטיבר עונתי'!$A$28</c:f>
              <c:strCache>
                <c:ptCount val="1"/>
                <c:pt idx="0">
                  <c:v>אלרום</c:v>
                </c:pt>
              </c:strCache>
            </c:strRef>
          </c:tx>
          <c:spPr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עונתי'!$B$28:$G$28</c:f>
              <c:numCache>
                <c:formatCode>General</c:formatCode>
                <c:ptCount val="6"/>
                <c:pt idx="0">
                  <c:v>741</c:v>
                </c:pt>
                <c:pt idx="1">
                  <c:v>158</c:v>
                </c:pt>
                <c:pt idx="2">
                  <c:v>391</c:v>
                </c:pt>
                <c:pt idx="3">
                  <c:v>328</c:v>
                </c:pt>
                <c:pt idx="4">
                  <c:v>480</c:v>
                </c:pt>
                <c:pt idx="5">
                  <c:v>501</c:v>
                </c:pt>
              </c:numCache>
            </c:numRef>
          </c:val>
        </c:ser>
        <c:ser>
          <c:idx val="1"/>
          <c:order val="1"/>
          <c:tx>
            <c:strRef>
              <c:f>'מצטיבר עונתי'!$A$29</c:f>
              <c:strCache>
                <c:ptCount val="1"/>
                <c:pt idx="0">
                  <c:v>מרום גולן</c:v>
                </c:pt>
              </c:strCache>
            </c:strRef>
          </c:tx>
          <c:spPr>
            <a:gradFill>
              <a:gsLst>
                <a:gs pos="100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עונתי'!$B$29:$G$29</c:f>
              <c:numCache>
                <c:formatCode>General</c:formatCode>
                <c:ptCount val="6"/>
                <c:pt idx="0">
                  <c:v>764</c:v>
                </c:pt>
                <c:pt idx="1">
                  <c:v>176</c:v>
                </c:pt>
                <c:pt idx="2">
                  <c:v>395</c:v>
                </c:pt>
                <c:pt idx="3">
                  <c:v>383</c:v>
                </c:pt>
                <c:pt idx="4">
                  <c:v>485</c:v>
                </c:pt>
                <c:pt idx="5">
                  <c:v>485</c:v>
                </c:pt>
              </c:numCache>
            </c:numRef>
          </c:val>
        </c:ser>
        <c:ser>
          <c:idx val="2"/>
          <c:order val="2"/>
          <c:tx>
            <c:strRef>
              <c:f>'מצטיבר עונתי'!$A$30</c:f>
              <c:strCache>
                <c:ptCount val="1"/>
                <c:pt idx="0">
                  <c:v>עין זיון</c:v>
                </c:pt>
              </c:strCache>
            </c:strRef>
          </c:tx>
          <c:spPr>
            <a:gradFill>
              <a:gsLst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עונתי'!$B$30:$G$30</c:f>
              <c:numCache>
                <c:formatCode>General</c:formatCode>
                <c:ptCount val="6"/>
                <c:pt idx="0">
                  <c:v>675</c:v>
                </c:pt>
                <c:pt idx="1">
                  <c:v>167</c:v>
                </c:pt>
                <c:pt idx="2">
                  <c:v>332</c:v>
                </c:pt>
                <c:pt idx="3">
                  <c:v>327</c:v>
                </c:pt>
                <c:pt idx="4">
                  <c:v>452</c:v>
                </c:pt>
                <c:pt idx="5">
                  <c:v>430</c:v>
                </c:pt>
              </c:numCache>
            </c:numRef>
          </c:val>
        </c:ser>
        <c:ser>
          <c:idx val="3"/>
          <c:order val="3"/>
          <c:tx>
            <c:strRef>
              <c:f>'מצטיבר עונתי'!$A$31</c:f>
              <c:strCache>
                <c:ptCount val="1"/>
                <c:pt idx="0">
                  <c:v>אורטל</c:v>
                </c:pt>
              </c:strCache>
            </c:strRef>
          </c:tx>
          <c:spPr>
            <a:gradFill>
              <a:gsLst>
                <a:gs pos="100000">
                  <a:schemeClr val="accent4"/>
                </a:gs>
                <a:gs pos="0">
                  <a:schemeClr val="accent4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עונתי'!$B$31:$G$31</c:f>
              <c:numCache>
                <c:formatCode>General</c:formatCode>
                <c:ptCount val="6"/>
                <c:pt idx="0">
                  <c:v>702</c:v>
                </c:pt>
                <c:pt idx="1">
                  <c:v>164</c:v>
                </c:pt>
                <c:pt idx="2">
                  <c:v>331</c:v>
                </c:pt>
                <c:pt idx="3">
                  <c:v>277</c:v>
                </c:pt>
                <c:pt idx="4">
                  <c:v>420</c:v>
                </c:pt>
                <c:pt idx="5">
                  <c:v>454</c:v>
                </c:pt>
              </c:numCache>
            </c:numRef>
          </c:val>
        </c:ser>
        <c:ser>
          <c:idx val="4"/>
          <c:order val="4"/>
          <c:tx>
            <c:strRef>
              <c:f>'מצטיבר עונתי'!$A$32</c:f>
              <c:strCache>
                <c:ptCount val="1"/>
                <c:pt idx="0">
                  <c:v>יונתן</c:v>
                </c:pt>
              </c:strCache>
            </c:strRef>
          </c:tx>
          <c:spPr>
            <a:gradFill>
              <a:gsLst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עונתי'!$B$32:$G$32</c:f>
              <c:numCache>
                <c:formatCode>General</c:formatCode>
                <c:ptCount val="6"/>
                <c:pt idx="0">
                  <c:v>577</c:v>
                </c:pt>
                <c:pt idx="1">
                  <c:v>197</c:v>
                </c:pt>
                <c:pt idx="2">
                  <c:v>327</c:v>
                </c:pt>
                <c:pt idx="3">
                  <c:v>177</c:v>
                </c:pt>
                <c:pt idx="4">
                  <c:v>376</c:v>
                </c:pt>
                <c:pt idx="5">
                  <c:v>331</c:v>
                </c:pt>
              </c:numCache>
            </c:numRef>
          </c:val>
        </c:ser>
        <c:ser>
          <c:idx val="5"/>
          <c:order val="5"/>
          <c:tx>
            <c:strRef>
              <c:f>'מצטיבר עונתי'!$A$33</c:f>
              <c:strCache>
                <c:ptCount val="1"/>
                <c:pt idx="0">
                  <c:v>ק. צבי</c:v>
                </c:pt>
              </c:strCache>
            </c:strRef>
          </c:tx>
          <c:spPr>
            <a:gradFill>
              <a:gsLst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עונתי'!$B$33:$G$33</c:f>
              <c:numCache>
                <c:formatCode>General</c:formatCode>
                <c:ptCount val="6"/>
                <c:pt idx="0">
                  <c:v>420</c:v>
                </c:pt>
                <c:pt idx="1">
                  <c:v>207</c:v>
                </c:pt>
                <c:pt idx="2">
                  <c:v>326</c:v>
                </c:pt>
                <c:pt idx="3">
                  <c:v>198</c:v>
                </c:pt>
                <c:pt idx="4">
                  <c:v>297</c:v>
                </c:pt>
                <c:pt idx="5">
                  <c:v>330</c:v>
                </c:pt>
              </c:numCache>
            </c:numRef>
          </c:val>
        </c:ser>
        <c:ser>
          <c:idx val="6"/>
          <c:order val="6"/>
          <c:tx>
            <c:strRef>
              <c:f>'מצטיבר עונתי'!$A$34</c:f>
              <c:strCache>
                <c:ptCount val="1"/>
                <c:pt idx="0">
                  <c:v>ר.מגשימים</c:v>
                </c:pt>
              </c:strCache>
            </c:strRef>
          </c:tx>
          <c:spPr>
            <a:gradFill>
              <a:gsLst>
                <a:gs pos="100000">
                  <a:schemeClr val="accent1">
                    <a:lumMod val="60000"/>
                  </a:schemeClr>
                </a:gs>
                <a:gs pos="0">
                  <a:schemeClr val="accent1">
                    <a:lumMod val="60000"/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עונתי'!$B$34:$G$34</c:f>
              <c:numCache>
                <c:formatCode>General</c:formatCode>
                <c:ptCount val="6"/>
                <c:pt idx="0">
                  <c:v>434</c:v>
                </c:pt>
                <c:pt idx="1">
                  <c:v>57</c:v>
                </c:pt>
                <c:pt idx="2">
                  <c:v>270</c:v>
                </c:pt>
                <c:pt idx="3">
                  <c:v>228</c:v>
                </c:pt>
                <c:pt idx="4">
                  <c:v>304</c:v>
                </c:pt>
                <c:pt idx="5">
                  <c:v>258</c:v>
                </c:pt>
              </c:numCache>
            </c:numRef>
          </c:val>
        </c:ser>
        <c:ser>
          <c:idx val="7"/>
          <c:order val="7"/>
          <c:tx>
            <c:strRef>
              <c:f>'מצטיבר עונתי'!$A$35</c:f>
              <c:strCache>
                <c:ptCount val="1"/>
                <c:pt idx="0">
                  <c:v>גשור</c:v>
                </c:pt>
              </c:strCache>
            </c:strRef>
          </c:tx>
          <c:spPr>
            <a:gradFill>
              <a:gsLst>
                <a:gs pos="100000">
                  <a:schemeClr val="accent2">
                    <a:lumMod val="60000"/>
                  </a:schemeClr>
                </a:gs>
                <a:gs pos="0">
                  <a:schemeClr val="accent2">
                    <a:lumMod val="60000"/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'מצטיבר עונתי'!$B$27:$G$27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'מצטיבר עונתי'!$B$35:$G$35</c:f>
              <c:numCache>
                <c:formatCode>General</c:formatCode>
                <c:ptCount val="6"/>
                <c:pt idx="0">
                  <c:v>399</c:v>
                </c:pt>
                <c:pt idx="1">
                  <c:v>166</c:v>
                </c:pt>
                <c:pt idx="2">
                  <c:v>262</c:v>
                </c:pt>
                <c:pt idx="3">
                  <c:v>214</c:v>
                </c:pt>
                <c:pt idx="4">
                  <c:v>275</c:v>
                </c:pt>
                <c:pt idx="5">
                  <c:v>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lt1">
                  <a:alpha val="40000"/>
                </a:schemeClr>
              </a:solidFill>
              <a:round/>
            </a:ln>
            <a:effectLst/>
          </c:spPr>
        </c:dropLines>
        <c:axId val="187404552"/>
        <c:axId val="187404944"/>
      </c:areaChart>
      <c:catAx>
        <c:axId val="18740455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87404944"/>
        <c:crosses val="autoZero"/>
        <c:auto val="1"/>
        <c:lblAlgn val="ctr"/>
        <c:lblOffset val="100"/>
        <c:noMultiLvlLbl val="0"/>
      </c:catAx>
      <c:valAx>
        <c:axId val="187404944"/>
        <c:scaling>
          <c:orientation val="minMax"/>
        </c:scaling>
        <c:delete val="0"/>
        <c:axPos val="r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87404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96893449145046"/>
          <c:y val="5.366826840388457E-2"/>
          <c:w val="0.8433816712843949"/>
          <c:h val="0.14367967146733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lt1">
          <a:lumMod val="75000"/>
        </a:schemeClr>
      </a:solidFill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7">
  <cs:axisTitle>
    <cs:lnRef idx="0"/>
    <cs:fillRef idx="0"/>
    <cs:effectRef idx="0"/>
    <cs:fontRef idx="minor">
      <a:schemeClr val="lt1">
        <a:lumMod val="8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75" cap="flat" cmpd="sng" algn="ctr">
        <a:solidFill>
          <a:schemeClr val="lt1">
            <a:lumMod val="75000"/>
          </a:schemeClr>
        </a:solidFill>
        <a:round/>
        <a:headEnd type="none" w="sm" len="sm"/>
        <a:tailEnd type="none" w="sm" len="sm"/>
      </a:ln>
    </cs:spPr>
    <cs:defRPr sz="1197" b="1" kern="1200" cap="all" baseline="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lt1">
            <a:lumMod val="7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85000"/>
      </a:schemeClr>
    </cs:fontRef>
    <cs:spPr>
      <a:solidFill>
        <a:schemeClr val="dk1">
          <a:lumMod val="65000"/>
          <a:lumOff val="35000"/>
        </a:schemeClr>
      </a:solidFill>
      <a:ln>
        <a:solidFill>
          <a:schemeClr val="lt1">
            <a:lumMod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50000"/>
      </a:schemeClr>
    </cs:fontRef>
    <cs:spPr>
      <a:ln w="9525">
        <a:solidFill>
          <a:schemeClr val="lt1">
            <a:lumMod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prstDash val="sysDot"/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6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bg1">
        <a:lumMod val="85000"/>
      </a:schemeClr>
    </cs:fontRef>
    <cs:spPr>
      <a:ln w="19050" cap="flat" cmpd="sng" algn="ctr">
        <a:solidFill>
          <a:schemeClr val="bg1">
            <a:lumMod val="85000"/>
          </a:schemeClr>
        </a:solidFill>
        <a:round/>
        <a:headEnd type="none" w="sm" len="sm"/>
        <a:tailEnd type="none" w="sm" len="sm"/>
      </a:ln>
    </cs:spPr>
    <cs:defRPr sz="1197" b="1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lt1">
        <a:lumMod val="8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46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537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23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517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977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04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028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1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9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48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84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459B-FB34-42A1-BA60-459C5C1E9DBE}" type="datetimeFigureOut">
              <a:rPr lang="he-IL" smtClean="0"/>
              <a:t>כ"ז/שבט/תשע"ח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0B63-9912-49C3-B8E9-865DA2C5A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46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00733" y="155276"/>
            <a:ext cx="5650302" cy="1897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e-IL" sz="2400" dirty="0" smtClean="0"/>
              <a:t>מ ש ק ע י ם</a:t>
            </a:r>
            <a:endParaRPr lang="he-IL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/>
          </p:nvPr>
        </p:nvGraphicFramePr>
        <p:xfrm>
          <a:off x="570781" y="674271"/>
          <a:ext cx="11057627" cy="23756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60819"/>
                <a:gridCol w="359224"/>
                <a:gridCol w="431601"/>
                <a:gridCol w="440233"/>
                <a:gridCol w="397074"/>
                <a:gridCol w="379809"/>
                <a:gridCol w="457498"/>
                <a:gridCol w="517922"/>
                <a:gridCol w="353913"/>
                <a:gridCol w="440233"/>
                <a:gridCol w="431602"/>
                <a:gridCol w="362544"/>
                <a:gridCol w="440233"/>
                <a:gridCol w="578346"/>
                <a:gridCol w="422969"/>
                <a:gridCol w="492026"/>
                <a:gridCol w="517922"/>
                <a:gridCol w="422969"/>
                <a:gridCol w="492026"/>
                <a:gridCol w="509289"/>
                <a:gridCol w="500658"/>
                <a:gridCol w="414336"/>
                <a:gridCol w="405706"/>
                <a:gridCol w="362544"/>
                <a:gridCol w="466131"/>
              </a:tblGrid>
              <a:tr h="47963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תחנה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שנה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אל-רום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29.1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אחוז משנתי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עין זיוון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29.1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שנתי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אחוז משנתי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מרום גולן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אחוז משנתי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אורטל דלווה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אחוז משנתי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קדמת צבי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אחוז משנתי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רמת 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מגשימים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אחוז משנתי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גשור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אחוז משנתי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יונתן 29.1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שנתי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אחוז 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משנתי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27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924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27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27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27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27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604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3014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501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4433977" y="3085022"/>
          <a:ext cx="3513907" cy="187516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90219"/>
                <a:gridCol w="359208"/>
                <a:gridCol w="359854"/>
                <a:gridCol w="361146"/>
                <a:gridCol w="407662"/>
                <a:gridCol w="398618"/>
                <a:gridCol w="520076"/>
                <a:gridCol w="358562"/>
                <a:gridCol w="358562"/>
              </a:tblGrid>
              <a:tr h="57326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תחנה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שנה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אל-רום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עין זיוון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מרום גולן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אורטל </a:t>
                      </a:r>
                      <a:r>
                        <a:rPr lang="he-IL" sz="800" dirty="0" err="1">
                          <a:effectLst/>
                        </a:rPr>
                        <a:t>דלווה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קדמת צבי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רמת 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מגשימים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גשור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יונתן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5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702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5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5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5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177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59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93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501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454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330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248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331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תרשים 8"/>
          <p:cNvGraphicFramePr>
            <a:graphicFrameLocks/>
          </p:cNvGraphicFramePr>
          <p:nvPr>
            <p:extLst/>
          </p:nvPr>
        </p:nvGraphicFramePr>
        <p:xfrm>
          <a:off x="7996050" y="3252158"/>
          <a:ext cx="3813512" cy="354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תרשים 9"/>
          <p:cNvGraphicFramePr>
            <a:graphicFrameLocks/>
          </p:cNvGraphicFramePr>
          <p:nvPr>
            <p:extLst/>
          </p:nvPr>
        </p:nvGraphicFramePr>
        <p:xfrm>
          <a:off x="570781" y="3252158"/>
          <a:ext cx="3801292" cy="348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9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תמונה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" y="63200"/>
            <a:ext cx="12088483" cy="6794799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93808" y="63201"/>
            <a:ext cx="10082841" cy="42850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e-IL" sz="2800" dirty="0" smtClean="0"/>
              <a:t>תמונת מצב ינואר - 2018</a:t>
            </a:r>
            <a:endParaRPr lang="he-IL" sz="2800" dirty="0"/>
          </a:p>
        </p:txBody>
      </p:sp>
      <p:graphicFrame>
        <p:nvGraphicFramePr>
          <p:cNvPr id="10" name="מציין מיקום תוכן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904630"/>
              </p:ext>
            </p:extLst>
          </p:nvPr>
        </p:nvGraphicFramePr>
        <p:xfrm>
          <a:off x="7341079" y="560718"/>
          <a:ext cx="3936078" cy="42967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08538"/>
                <a:gridCol w="767751"/>
                <a:gridCol w="854015"/>
                <a:gridCol w="905774"/>
              </a:tblGrid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שם המאגר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smtClean="0">
                          <a:solidFill>
                            <a:schemeClr val="tx1"/>
                          </a:solidFill>
                          <a:effectLst/>
                        </a:rPr>
                        <a:t>מילוי מקסימלי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דצמבר 2017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ינואר 2018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חיתל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5,000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בני ישראל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7,500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200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730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רוויה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5,000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שעבניה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1,600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880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1,140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דבש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3,800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1,625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solidFill>
                            <a:schemeClr val="tx1"/>
                          </a:solidFill>
                          <a:effectLst/>
                        </a:rPr>
                        <a:t>בוטמיה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err="1">
                          <a:solidFill>
                            <a:schemeClr val="tx1"/>
                          </a:solidFill>
                          <a:effectLst/>
                        </a:rPr>
                        <a:t>קוניטרה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840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360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יוסיפון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err="1">
                          <a:solidFill>
                            <a:schemeClr val="tx1"/>
                          </a:solidFill>
                          <a:effectLst/>
                        </a:rPr>
                        <a:t>רמתניה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1,200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810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solidFill>
                            <a:schemeClr val="tx1"/>
                          </a:solidFill>
                          <a:effectLst/>
                        </a:rPr>
                        <a:t>מרום גולן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4,300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955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2,500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בירכת רם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6,500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נס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360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71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100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04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צור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163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200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אל-שייח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360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254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מיצר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600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280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עורבים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2,500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1,110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2,000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err="1">
                          <a:solidFill>
                            <a:schemeClr val="tx1"/>
                          </a:solidFill>
                          <a:effectLst/>
                        </a:rPr>
                        <a:t>דלווה</a:t>
                      </a: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- אורטל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600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174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קטיף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650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דינור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500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195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370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718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סה"כ המאגרים ללא ברכה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35,860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4,812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13,105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מילוי כולל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rgbClr val="FF0000"/>
                          </a:solidFill>
                          <a:effectLst/>
                        </a:rPr>
                        <a:t>13%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rgbClr val="FF0000"/>
                          </a:solidFill>
                          <a:effectLst/>
                        </a:rPr>
                        <a:t>37%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מילוי שפירים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39,850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10%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30%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27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solidFill>
                            <a:schemeClr val="tx1"/>
                          </a:solidFill>
                          <a:effectLst/>
                        </a:rPr>
                        <a:t>מילוי קולחין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2,510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22%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32%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79531"/>
              </p:ext>
            </p:extLst>
          </p:nvPr>
        </p:nvGraphicFramePr>
        <p:xfrm>
          <a:off x="3156894" y="4830796"/>
          <a:ext cx="8120263" cy="189037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177"/>
                <a:gridCol w="561654"/>
                <a:gridCol w="568323"/>
                <a:gridCol w="512750"/>
                <a:gridCol w="494225"/>
                <a:gridCol w="494225"/>
                <a:gridCol w="494225"/>
                <a:gridCol w="568323"/>
                <a:gridCol w="494225"/>
                <a:gridCol w="494225"/>
                <a:gridCol w="494225"/>
                <a:gridCol w="509786"/>
                <a:gridCol w="494225"/>
                <a:gridCol w="494225"/>
                <a:gridCol w="494225"/>
                <a:gridCol w="494225"/>
              </a:tblGrid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חלוקה לאזורים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מכסת מילוי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דצמבר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ינואר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פב'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מרץ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אפריל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מאי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יוני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יולי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אוגוסט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ספט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אוק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נוב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דצמבר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צפון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דרום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10,890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23,500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2,794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 smtClean="0">
                          <a:solidFill>
                            <a:srgbClr val="00B050"/>
                          </a:solidFill>
                          <a:effectLst/>
                        </a:rPr>
                        <a:t>1,530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C00000"/>
                          </a:solidFill>
                          <a:effectLst/>
                        </a:rPr>
                        <a:t>7,000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 smtClean="0">
                          <a:solidFill>
                            <a:srgbClr val="00B050"/>
                          </a:solidFill>
                          <a:effectLst/>
                        </a:rPr>
                        <a:t>5,525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צפון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דרום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10,890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23,500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4,289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 smtClean="0">
                          <a:solidFill>
                            <a:srgbClr val="00B050"/>
                          </a:solidFill>
                          <a:effectLst/>
                        </a:rPr>
                        <a:t>4,300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5,471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 smtClean="0">
                          <a:solidFill>
                            <a:srgbClr val="00B050"/>
                          </a:solidFill>
                          <a:effectLst/>
                        </a:rPr>
                        <a:t>6,280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6,572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6,980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6,971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7,830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7,389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8,380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6,571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7,180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5,433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5,450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3,591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3,060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2,064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1,640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1,563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1,100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1,660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1,110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2,312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1,410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2,649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1,530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צפון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דרום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10,890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23,500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1,820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00B050"/>
                          </a:solidFill>
                          <a:effectLst/>
                        </a:rPr>
                        <a:t>1,680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3,102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00B050"/>
                          </a:solidFill>
                          <a:effectLst/>
                        </a:rPr>
                        <a:t>3,350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5,088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6,650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7,250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7.006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7,100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6,276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6,060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4,850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4,300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3,255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2,780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1,885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1,690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1,328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1,360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1,431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1,480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1,467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1,970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4,289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צפון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דרום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10,390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23,500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984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00B050"/>
                          </a:solidFill>
                          <a:effectLst/>
                        </a:rPr>
                        <a:t>2,000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2,125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00B050"/>
                          </a:solidFill>
                          <a:effectLst/>
                        </a:rPr>
                        <a:t>2,750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4,246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6,220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8,300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 smtClean="0">
                          <a:effectLst/>
                        </a:rPr>
                        <a:t>7,623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10,150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7,093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9,000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5,795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7,170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3,913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5,230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2,077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2,895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1,210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1,910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1,150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1,700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1,210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1,730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1,820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1,680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06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צפון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דרום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9,550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23,500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 smtClean="0">
                          <a:solidFill>
                            <a:srgbClr val="00B050"/>
                          </a:solidFill>
                          <a:effectLst/>
                        </a:rPr>
                        <a:t>3,930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FF0000"/>
                          </a:solidFill>
                          <a:effectLst/>
                        </a:rPr>
                        <a:t>1,139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b="1" dirty="0">
                          <a:solidFill>
                            <a:srgbClr val="00B050"/>
                          </a:solidFill>
                          <a:effectLst/>
                        </a:rPr>
                        <a:t>3,965</a:t>
                      </a:r>
                      <a:endParaRPr lang="en-US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1,955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1,550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4,310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4,000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4,550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3,439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4,070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2,854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3,100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1,930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2,550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1,382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1,230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988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>
                          <a:effectLst/>
                        </a:rPr>
                        <a:t>2,120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991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2,045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984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984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583</Words>
  <Application>Microsoft Office PowerPoint</Application>
  <PresentationFormat>מסך רחב</PresentationFormat>
  <Paragraphs>518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 ש ק ע י ם</vt:lpstr>
      <vt:lpstr>תמונת מצב ינואר - 2018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Michal Schwartz</dc:creator>
  <cp:lastModifiedBy>Michal Schwartz</cp:lastModifiedBy>
  <cp:revision>50</cp:revision>
  <cp:lastPrinted>2018-01-31T07:19:08Z</cp:lastPrinted>
  <dcterms:created xsi:type="dcterms:W3CDTF">2018-01-29T12:47:16Z</dcterms:created>
  <dcterms:modified xsi:type="dcterms:W3CDTF">2018-02-12T06:55:15Z</dcterms:modified>
</cp:coreProperties>
</file>