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458" r:id="rId2"/>
    <p:sldId id="640" r:id="rId3"/>
    <p:sldId id="641" r:id="rId4"/>
    <p:sldId id="636" r:id="rId5"/>
    <p:sldId id="647" r:id="rId6"/>
    <p:sldId id="632" r:id="rId7"/>
    <p:sldId id="644" r:id="rId8"/>
    <p:sldId id="633" r:id="rId9"/>
    <p:sldId id="635" r:id="rId10"/>
    <p:sldId id="643" r:id="rId11"/>
    <p:sldId id="639" r:id="rId12"/>
    <p:sldId id="638" r:id="rId13"/>
    <p:sldId id="649" r:id="rId14"/>
    <p:sldId id="64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9900CC"/>
    <a:srgbClr val="0000FF"/>
    <a:srgbClr val="FF9900"/>
    <a:srgbClr val="FFFF00"/>
    <a:srgbClr val="FF3300"/>
    <a:srgbClr val="0066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81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98"/>
    </p:cViewPr>
  </p:sorterViewPr>
  <p:notesViewPr>
    <p:cSldViewPr>
      <p:cViewPr varScale="1">
        <p:scale>
          <a:sx n="38" d="100"/>
          <a:sy n="38" d="100"/>
        </p:scale>
        <p:origin x="-153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C60D74D-C6C8-459F-BF72-996DF4657991}" type="slidenum">
              <a:rPr lang="he-IL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8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67ED-8640-49FA-B1DD-17AD71331135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2639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D62CB-0952-4C1E-808B-7FBEB4EBC0C8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8930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1D493-E051-4AA2-A629-CA4EAA393854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085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F67A-0269-409D-9679-C95834B226FD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5350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B80E-C359-4489-A419-B0D2DCFC0BE0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4972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C7878-BFB2-45AB-A21A-9597E1C253C1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5442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A981-8A54-41FB-8B55-A41C0F231454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518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DDE44-B761-4A1B-B2BD-8A1FA7D82CE0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0066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27AE-A4F9-42AB-80FC-F9C3C7291928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2925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6035-CE7A-4660-B2A7-37F5264CFCEA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7401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7D39-72B1-4067-AC4D-6FE6A89817CD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8506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6A1DF5-107D-40A6-AA12-1855CBF3BAD2}" type="slidenum">
              <a:rPr lang="he-IL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sagi@zahav.net.i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mailto:gsagi@zahav.net.i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mailto:gsagi@zahav.net.i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sagi@zahav.net.i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sagi@zahav.net.i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sagi@zahav.net.i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mailto:gsagi@zahav.net.il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sagi@zahav.net.i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gsagi@zahav.net.i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mailto:gsagi@zahav.net.i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hyperlink" Target="mailto:gsagi@zahav.net.i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sagi@zahav.net.i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mailto:gsagi@zahav.net.i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mailto:gsagi@zahav.net.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3200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u="none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4339" name="Picture 3" descr="logostre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15113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475163" y="1773238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90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274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243719" name="Rectangle 7" descr="נייר טישו כחול"/>
          <p:cNvSpPr>
            <a:spLocks noChangeArrowheads="1"/>
          </p:cNvSpPr>
          <p:nvPr/>
        </p:nvSpPr>
        <p:spPr bwMode="auto">
          <a:xfrm>
            <a:off x="0" y="23813"/>
            <a:ext cx="7596188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he-IL" altLang="en-US" sz="2400" b="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en-US" sz="240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Eco-Stream</a:t>
            </a:r>
            <a:r>
              <a:rPr lang="en-US" altLang="en-US" sz="1800" b="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Water &amp; </a:t>
            </a:r>
            <a:r>
              <a:rPr lang="en-US" altLang="en-US" sz="1800" b="0" i="1" u="none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Evironment</a:t>
            </a:r>
            <a:r>
              <a:rPr lang="he-IL" altLang="en-US" sz="24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אקו</a:t>
            </a:r>
            <a:r>
              <a:rPr lang="he-IL" altLang="en-US" sz="2400" u="none" dirty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he-IL" altLang="en-US" sz="2400" u="none" dirty="0" err="1">
                <a:solidFill>
                  <a:srgbClr val="0000FF"/>
                </a:solidFill>
                <a:cs typeface="Times New Roman" panose="02020603050405020304" pitchFamily="18" charset="0"/>
              </a:rPr>
              <a:t>סטרים</a:t>
            </a:r>
            <a:r>
              <a:rPr lang="he-IL" altLang="en-US" sz="24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he-IL" altLang="en-US" sz="18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מים וסביבה</a:t>
            </a:r>
            <a:r>
              <a:rPr lang="he-IL" altLang="en-US" i="1" u="none" dirty="0">
                <a:cs typeface="Times New Roman" panose="02020603050405020304" pitchFamily="18" charset="0"/>
              </a:rPr>
              <a:t>                </a:t>
            </a:r>
          </a:p>
          <a:p>
            <a:pPr algn="r" rtl="1">
              <a:defRPr/>
            </a:pP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  ד</a:t>
            </a:r>
            <a:r>
              <a:rPr lang="en-US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ר גידי שגיא, מושב חרב לאת, 38860. טל/פקס: 04-6365330 </a:t>
            </a:r>
            <a:r>
              <a:rPr lang="en-US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052-2817770</a:t>
            </a:r>
            <a:endParaRPr lang="en-US" altLang="en-US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u="none" dirty="0">
                <a:solidFill>
                  <a:srgbClr val="FF3300"/>
                </a:solidFill>
                <a:cs typeface="Times New Roman" panose="02020603050405020304" pitchFamily="18" charset="0"/>
                <a:hlinkClick r:id="rId4"/>
              </a:rPr>
              <a:t>gsagi@zahav.net.il</a:t>
            </a:r>
            <a:endParaRPr lang="en-US" altLang="en-US" sz="2400" u="none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u="none" dirty="0">
              <a:solidFill>
                <a:srgbClr val="0000CC"/>
              </a:solidFill>
            </a:endParaRPr>
          </a:p>
        </p:txBody>
      </p:sp>
      <p:graphicFrame>
        <p:nvGraphicFramePr>
          <p:cNvPr id="243754" name="Group 42"/>
          <p:cNvGraphicFramePr>
            <a:graphicFrameLocks noGrp="1"/>
          </p:cNvGraphicFramePr>
          <p:nvPr/>
        </p:nvGraphicFramePr>
        <p:xfrm>
          <a:off x="971550" y="1700213"/>
          <a:ext cx="7345363" cy="1385888"/>
        </p:xfrm>
        <a:graphic>
          <a:graphicData uri="http://schemas.openxmlformats.org/drawingml/2006/table">
            <a:tbl>
              <a:tblPr/>
              <a:tblGrid>
                <a:gridCol w="4062413"/>
                <a:gridCol w="3282950"/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48" name="Text Box 38"/>
          <p:cNvSpPr txBox="1">
            <a:spLocks noChangeArrowheads="1"/>
          </p:cNvSpPr>
          <p:nvPr/>
        </p:nvSpPr>
        <p:spPr bwMode="auto">
          <a:xfrm>
            <a:off x="611188" y="3500438"/>
            <a:ext cx="691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4349" name="Text Box 39"/>
          <p:cNvSpPr txBox="1">
            <a:spLocks noChangeArrowheads="1"/>
          </p:cNvSpPr>
          <p:nvPr/>
        </p:nvSpPr>
        <p:spPr bwMode="auto">
          <a:xfrm>
            <a:off x="684213" y="1412875"/>
            <a:ext cx="76327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en-US" sz="3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איכות מים בגולן – 2017</a:t>
            </a:r>
          </a:p>
          <a:p>
            <a:pPr algn="ctr">
              <a:spcBef>
                <a:spcPct val="50000"/>
              </a:spcBef>
            </a:pPr>
            <a:endParaRPr lang="he-IL" altLang="en-US" sz="1000" u="none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50000"/>
              </a:spcBef>
            </a:pPr>
            <a:r>
              <a:rPr lang="he-IL" altLang="en-US" sz="2400" u="none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מאפייני איכות מים שנת 2017 </a:t>
            </a:r>
          </a:p>
          <a:p>
            <a:pPr algn="r" rtl="1">
              <a:spcBef>
                <a:spcPct val="50000"/>
              </a:spcBef>
              <a:buFontTx/>
              <a:buAutoNum type="arabicPeriod"/>
            </a:pPr>
            <a:r>
              <a:rPr lang="he-IL" altLang="en-US" sz="2400" u="none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מפלסים נמוכים בדרום</a:t>
            </a:r>
          </a:p>
          <a:p>
            <a:pPr algn="r" rtl="1">
              <a:spcBef>
                <a:spcPct val="50000"/>
              </a:spcBef>
              <a:buFontTx/>
              <a:buAutoNum type="arabicPeriod"/>
            </a:pPr>
            <a:r>
              <a:rPr lang="he-IL" altLang="en-US" sz="2400" u="none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מקורות מים בדרום ובמרכז – כנרת, חמת-גדר, קדוחים</a:t>
            </a:r>
          </a:p>
          <a:p>
            <a:pPr algn="r" rtl="1">
              <a:spcBef>
                <a:spcPct val="50000"/>
              </a:spcBef>
              <a:buFontTx/>
              <a:buAutoNum type="arabicPeriod"/>
            </a:pPr>
            <a:r>
              <a:rPr lang="he-IL" altLang="en-US" sz="2400" u="none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מליחות מקורות המים החדשים</a:t>
            </a:r>
          </a:p>
          <a:p>
            <a:pPr algn="r" rtl="1">
              <a:spcBef>
                <a:spcPct val="50000"/>
              </a:spcBef>
              <a:buFontTx/>
              <a:buAutoNum type="arabicPeriod"/>
            </a:pPr>
            <a:r>
              <a:rPr lang="he-IL" altLang="en-US" sz="2400" u="none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 </a:t>
            </a:r>
            <a:r>
              <a:rPr lang="he-IL" altLang="en-US" sz="2400" u="none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קדוחי</a:t>
            </a:r>
            <a:r>
              <a:rPr lang="he-IL" altLang="en-US" sz="2400" u="none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שמיר בצפון</a:t>
            </a:r>
          </a:p>
          <a:p>
            <a:pPr algn="r" rtl="1">
              <a:spcBef>
                <a:spcPct val="50000"/>
              </a:spcBef>
              <a:buFontTx/>
              <a:buAutoNum type="arabicPeriod"/>
            </a:pPr>
            <a:r>
              <a:rPr lang="he-IL" altLang="en-US" sz="2400" u="none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היערכות לעונת ההשקיה 2018</a:t>
            </a:r>
          </a:p>
          <a:p>
            <a:pPr algn="r" rtl="1">
              <a:spcBef>
                <a:spcPct val="50000"/>
              </a:spcBef>
            </a:pPr>
            <a:endParaRPr lang="he-IL" altLang="en-US" sz="2400" u="none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3200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u="none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3555" name="Picture 3" descr="logostre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15113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916238" y="1685925"/>
            <a:ext cx="47275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he-IL" altLang="en-US" sz="2000"/>
              <a:t>טבלת עמידות גידולים למוליכות חשמלית</a:t>
            </a:r>
            <a:endParaRPr lang="en-US" altLang="en-US" sz="200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90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411655" name="Rectangle 7" descr="נייר טישו כחול"/>
          <p:cNvSpPr>
            <a:spLocks noChangeArrowheads="1"/>
          </p:cNvSpPr>
          <p:nvPr/>
        </p:nvSpPr>
        <p:spPr bwMode="auto">
          <a:xfrm>
            <a:off x="0" y="23813"/>
            <a:ext cx="7596188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he-IL" altLang="en-US" sz="2400" b="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en-US" sz="240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Eco-Stream</a:t>
            </a:r>
            <a:r>
              <a:rPr lang="en-US" altLang="en-US" sz="1800" b="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Water &amp; </a:t>
            </a:r>
            <a:r>
              <a:rPr lang="en-US" altLang="en-US" sz="1800" b="0" i="1" u="none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Evironment</a:t>
            </a:r>
            <a:r>
              <a:rPr lang="he-IL" altLang="en-US" sz="24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אקו</a:t>
            </a:r>
            <a:r>
              <a:rPr lang="he-IL" altLang="en-US" sz="2400" u="none" dirty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he-IL" altLang="en-US" sz="2400" u="none" dirty="0" err="1">
                <a:solidFill>
                  <a:srgbClr val="0000FF"/>
                </a:solidFill>
                <a:cs typeface="Times New Roman" panose="02020603050405020304" pitchFamily="18" charset="0"/>
              </a:rPr>
              <a:t>סטרים</a:t>
            </a:r>
            <a:r>
              <a:rPr lang="he-IL" altLang="en-US" sz="24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he-IL" altLang="en-US" sz="18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מים וסביבה</a:t>
            </a:r>
            <a:r>
              <a:rPr lang="he-IL" altLang="en-US" i="1" u="none" dirty="0">
                <a:cs typeface="Times New Roman" panose="02020603050405020304" pitchFamily="18" charset="0"/>
              </a:rPr>
              <a:t>                </a:t>
            </a:r>
          </a:p>
          <a:p>
            <a:pPr algn="r" rtl="1">
              <a:defRPr/>
            </a:pP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  ד</a:t>
            </a:r>
            <a:r>
              <a:rPr lang="en-US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ר גידי שגיא, מושב חרב לאת, 38860. טל/פקס: 04-6365330 </a:t>
            </a:r>
            <a:r>
              <a:rPr lang="en-US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052-2817770</a:t>
            </a:r>
            <a:endParaRPr lang="en-US" altLang="en-US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u="none" dirty="0">
                <a:solidFill>
                  <a:srgbClr val="FF3300"/>
                </a:solidFill>
                <a:cs typeface="Times New Roman" panose="02020603050405020304" pitchFamily="18" charset="0"/>
                <a:hlinkClick r:id="rId4"/>
              </a:rPr>
              <a:t>gsagi@zahav.net.il</a:t>
            </a:r>
            <a:endParaRPr lang="en-US" altLang="en-US" sz="2400" u="none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u="none" dirty="0">
              <a:solidFill>
                <a:srgbClr val="0000CC"/>
              </a:solidFill>
            </a:endParaRPr>
          </a:p>
        </p:txBody>
      </p:sp>
      <p:sp>
        <p:nvSpPr>
          <p:cNvPr id="23559" name="Text Box 17"/>
          <p:cNvSpPr txBox="1">
            <a:spLocks noChangeArrowheads="1"/>
          </p:cNvSpPr>
          <p:nvPr/>
        </p:nvSpPr>
        <p:spPr bwMode="auto">
          <a:xfrm>
            <a:off x="792163" y="862013"/>
            <a:ext cx="76327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en-US" sz="36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איכות מים במאגרי הגולן – </a:t>
            </a:r>
            <a:r>
              <a:rPr lang="en-US" altLang="en-US" sz="36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algn="ctr" rtl="1">
              <a:spcBef>
                <a:spcPct val="50000"/>
              </a:spcBef>
            </a:pPr>
            <a:endParaRPr lang="he-IL" altLang="en-US" sz="36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50000"/>
              </a:spcBef>
            </a:pPr>
            <a:endParaRPr lang="he-IL" altLang="en-US" sz="1000" u="none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1476375" y="24209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356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047875"/>
            <a:ext cx="7199312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3200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u="none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475163" y="1773238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190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274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graphicFrame>
        <p:nvGraphicFramePr>
          <p:cNvPr id="322568" name="Group 8"/>
          <p:cNvGraphicFramePr>
            <a:graphicFrameLocks noGrp="1"/>
          </p:cNvGraphicFramePr>
          <p:nvPr/>
        </p:nvGraphicFramePr>
        <p:xfrm>
          <a:off x="971550" y="1700213"/>
          <a:ext cx="7345363" cy="1385887"/>
        </p:xfrm>
        <a:graphic>
          <a:graphicData uri="http://schemas.openxmlformats.org/drawingml/2006/table">
            <a:tbl>
              <a:tblPr/>
              <a:tblGrid>
                <a:gridCol w="4062413"/>
                <a:gridCol w="3282950"/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586" name="Text Box 16"/>
          <p:cNvSpPr txBox="1">
            <a:spLocks noChangeArrowheads="1"/>
          </p:cNvSpPr>
          <p:nvPr/>
        </p:nvSpPr>
        <p:spPr bwMode="auto">
          <a:xfrm>
            <a:off x="611188" y="3500438"/>
            <a:ext cx="691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4587" name="Text Box 17"/>
          <p:cNvSpPr txBox="1">
            <a:spLocks noChangeArrowheads="1"/>
          </p:cNvSpPr>
          <p:nvPr/>
        </p:nvSpPr>
        <p:spPr bwMode="auto">
          <a:xfrm>
            <a:off x="684213" y="1412875"/>
            <a:ext cx="7632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e-IL" altLang="en-US" sz="3600" u="none">
                <a:solidFill>
                  <a:srgbClr val="FF3300"/>
                </a:solidFill>
                <a:cs typeface="Times New Roman" panose="02020603050405020304" pitchFamily="18" charset="0"/>
              </a:rPr>
              <a:t>מליחות הקרקע ופחיתה ביבול</a:t>
            </a:r>
            <a:endParaRPr lang="en-US" altLang="en-US" sz="3600" u="none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4588" name="Group 18"/>
          <p:cNvGrpSpPr>
            <a:grpSpLocks/>
          </p:cNvGrpSpPr>
          <p:nvPr/>
        </p:nvGrpSpPr>
        <p:grpSpPr bwMode="auto">
          <a:xfrm>
            <a:off x="0" y="0"/>
            <a:ext cx="9144000" cy="1385888"/>
            <a:chOff x="0" y="0"/>
            <a:chExt cx="5760" cy="873"/>
          </a:xfrm>
        </p:grpSpPr>
        <p:pic>
          <p:nvPicPr>
            <p:cNvPr id="24590" name="Picture 19" descr="logostre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0"/>
              <a:ext cx="952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580" name="Rectangle 20" descr="נייר טישו כחול"/>
            <p:cNvSpPr>
              <a:spLocks noChangeArrowheads="1"/>
            </p:cNvSpPr>
            <p:nvPr/>
          </p:nvSpPr>
          <p:spPr bwMode="auto">
            <a:xfrm>
              <a:off x="0" y="19"/>
              <a:ext cx="4785" cy="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anchor="ctr">
              <a:spAutoFit/>
            </a:bodyPr>
            <a:lstStyle/>
            <a:p>
              <a:pPr>
                <a:defRPr/>
              </a:pPr>
              <a:r>
                <a:rPr lang="he-IL" altLang="en-US" sz="2400" b="0" i="1" u="none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en-US" sz="2400" i="1" u="none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Eco-Stream</a:t>
              </a:r>
              <a:r>
                <a:rPr lang="en-US" altLang="en-US" sz="1800" b="0" i="1" u="none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Water &amp; Environment</a:t>
              </a:r>
              <a:r>
                <a:rPr lang="he-IL" altLang="en-US" sz="2400" i="1" u="none">
                  <a:solidFill>
                    <a:srgbClr val="0000FF"/>
                  </a:solidFill>
                  <a:cs typeface="Times New Roman" panose="02020603050405020304" pitchFamily="18" charset="0"/>
                </a:rPr>
                <a:t>אקו</a:t>
              </a:r>
              <a:r>
                <a:rPr lang="he-IL" altLang="en-US" sz="2400" u="none">
                  <a:solidFill>
                    <a:srgbClr val="0000FF"/>
                  </a:solidFill>
                  <a:cs typeface="Times New Roman" panose="02020603050405020304" pitchFamily="18" charset="0"/>
                </a:rPr>
                <a:t>-סטרים</a:t>
              </a:r>
              <a:r>
                <a:rPr lang="he-IL" altLang="en-US" sz="2400" i="1" u="none">
                  <a:solidFill>
                    <a:srgbClr val="0000FF"/>
                  </a:solidFill>
                  <a:cs typeface="Times New Roman" panose="02020603050405020304" pitchFamily="18" charset="0"/>
                </a:rPr>
                <a:t>, </a:t>
              </a:r>
              <a:r>
                <a:rPr lang="he-IL" altLang="en-US" sz="1800" i="1" u="none">
                  <a:solidFill>
                    <a:srgbClr val="0000FF"/>
                  </a:solidFill>
                  <a:cs typeface="Times New Roman" panose="02020603050405020304" pitchFamily="18" charset="0"/>
                </a:rPr>
                <a:t>מים וסביבה</a:t>
              </a:r>
              <a:r>
                <a:rPr lang="he-IL" altLang="en-US" i="1" u="none">
                  <a:cs typeface="Times New Roman" panose="02020603050405020304" pitchFamily="18" charset="0"/>
                </a:rPr>
                <a:t>               </a:t>
              </a:r>
            </a:p>
            <a:p>
              <a:pPr algn="r" rtl="1">
                <a:defRPr/>
              </a:pPr>
              <a:r>
                <a:rPr lang="he-IL" altLang="en-US" sz="1600" b="0" u="none">
                  <a:latin typeface="Arial" panose="020B0604020202020204" pitchFamily="34" charset="0"/>
                  <a:cs typeface="Arial" panose="020B0604020202020204" pitchFamily="34" charset="0"/>
                </a:rPr>
                <a:t>  ד</a:t>
              </a:r>
              <a:r>
                <a:rPr lang="en-US" altLang="en-US" sz="1600" b="0" u="none"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r>
                <a:rPr lang="he-IL" altLang="en-US" sz="1600" b="0" u="none">
                  <a:latin typeface="Arial" panose="020B0604020202020204" pitchFamily="34" charset="0"/>
                  <a:cs typeface="Arial" panose="020B0604020202020204" pitchFamily="34" charset="0"/>
                </a:rPr>
                <a:t>ר גידי שגיא, מושב חרב לאת, 38860. טל/פקס: 6365330 </a:t>
              </a:r>
              <a:r>
                <a:rPr lang="en-US" altLang="en-US" sz="1600" b="0" u="none">
                  <a:latin typeface="Arial" panose="020B0604020202020204" pitchFamily="34" charset="0"/>
                  <a:cs typeface="Arial" panose="020B0604020202020204" pitchFamily="34" charset="0"/>
                </a:rPr>
                <a:t>             </a:t>
              </a:r>
              <a:r>
                <a:rPr lang="he-IL" altLang="en-US" sz="1600" b="0" u="none">
                  <a:latin typeface="Arial" panose="020B0604020202020204" pitchFamily="34" charset="0"/>
                  <a:cs typeface="Arial" panose="020B0604020202020204" pitchFamily="34" charset="0"/>
                </a:rPr>
                <a:t>052-2817770</a:t>
              </a:r>
              <a:endParaRPr lang="en-US" altLang="en-US" sz="1600" u="none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en-US" u="none"/>
                <a:t>  e-mail: </a:t>
              </a:r>
              <a:r>
                <a:rPr lang="en-US" altLang="en-US" u="none">
                  <a:solidFill>
                    <a:srgbClr val="FF3300"/>
                  </a:solidFill>
                  <a:cs typeface="Times New Roman" panose="02020603050405020304" pitchFamily="18" charset="0"/>
                  <a:hlinkClick r:id="rId4"/>
                </a:rPr>
                <a:t>gsagi@zahav.net.il</a:t>
              </a:r>
              <a:endParaRPr lang="en-US" altLang="en-US" sz="2400" u="none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US" altLang="en-US" sz="2400" u="none">
                <a:solidFill>
                  <a:srgbClr val="0000CC"/>
                </a:solidFill>
              </a:endParaRPr>
            </a:p>
          </p:txBody>
        </p:sp>
      </p:grpSp>
      <p:pic>
        <p:nvPicPr>
          <p:cNvPr id="2458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481263"/>
            <a:ext cx="5705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3200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u="none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475163" y="1773238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190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274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graphicFrame>
        <p:nvGraphicFramePr>
          <p:cNvPr id="322568" name="Group 8"/>
          <p:cNvGraphicFramePr>
            <a:graphicFrameLocks noGrp="1"/>
          </p:cNvGraphicFramePr>
          <p:nvPr/>
        </p:nvGraphicFramePr>
        <p:xfrm>
          <a:off x="971550" y="1700213"/>
          <a:ext cx="7345363" cy="1385887"/>
        </p:xfrm>
        <a:graphic>
          <a:graphicData uri="http://schemas.openxmlformats.org/drawingml/2006/table">
            <a:tbl>
              <a:tblPr/>
              <a:tblGrid>
                <a:gridCol w="4062413"/>
                <a:gridCol w="3282950"/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10" name="Text Box 16"/>
          <p:cNvSpPr txBox="1">
            <a:spLocks noChangeArrowheads="1"/>
          </p:cNvSpPr>
          <p:nvPr/>
        </p:nvSpPr>
        <p:spPr bwMode="auto">
          <a:xfrm>
            <a:off x="1019175" y="2638425"/>
            <a:ext cx="6913563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he-IL" sz="2400" u="none"/>
              <a:t>Steve Grattan  2014</a:t>
            </a:r>
            <a:endParaRPr lang="he-IL" altLang="he-IL" sz="2400" u="none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he-IL" sz="2000" u="none"/>
              <a:t>The rule of thumb is that plants can typically tolerate a 1-2.5 dS/m higher ECe than the salt tolerance guidelines indicate in gypsiferous soils: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en-US" sz="2000" u="none">
                <a:solidFill>
                  <a:srgbClr val="C00000"/>
                </a:solidFill>
              </a:rPr>
              <a:t>כלל אצבע: </a:t>
            </a:r>
            <a:r>
              <a:rPr lang="he-IL" altLang="en-US" sz="2000" u="none">
                <a:solidFill>
                  <a:srgbClr val="0000CC"/>
                </a:solidFill>
              </a:rPr>
              <a:t>בקרקעות מגובסות הצמחים עמידים למליחות בשיעור של 1-2.5 </a:t>
            </a:r>
            <a:r>
              <a:rPr lang="en-US" altLang="en-US" sz="2000" u="none">
                <a:solidFill>
                  <a:srgbClr val="0000CC"/>
                </a:solidFill>
              </a:rPr>
              <a:t>dS/m</a:t>
            </a:r>
            <a:r>
              <a:rPr lang="he-IL" altLang="en-US" sz="2000" u="none">
                <a:solidFill>
                  <a:srgbClr val="0000CC"/>
                </a:solidFill>
              </a:rPr>
              <a:t> לעומת טבלאות העמידות למליחות.</a:t>
            </a:r>
            <a:endParaRPr lang="en-US" altLang="en-US" sz="2000" u="none">
              <a:solidFill>
                <a:srgbClr val="0000CC"/>
              </a:solidFill>
            </a:endParaRPr>
          </a:p>
        </p:txBody>
      </p:sp>
      <p:sp>
        <p:nvSpPr>
          <p:cNvPr id="25611" name="Text Box 17"/>
          <p:cNvSpPr txBox="1">
            <a:spLocks noChangeArrowheads="1"/>
          </p:cNvSpPr>
          <p:nvPr/>
        </p:nvSpPr>
        <p:spPr bwMode="auto">
          <a:xfrm>
            <a:off x="755650" y="1398588"/>
            <a:ext cx="7632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/>
            <a:r>
              <a:rPr lang="he-IL" altLang="en-US" sz="3600" u="none">
                <a:solidFill>
                  <a:srgbClr val="FF3300"/>
                </a:solidFill>
                <a:cs typeface="Times New Roman" panose="02020603050405020304" pitchFamily="18" charset="0"/>
              </a:rPr>
              <a:t>מליחות בקרקעות מגובסות</a:t>
            </a:r>
            <a:endParaRPr lang="en-US" altLang="en-US" sz="3600" u="none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5612" name="Group 18"/>
          <p:cNvGrpSpPr>
            <a:grpSpLocks/>
          </p:cNvGrpSpPr>
          <p:nvPr/>
        </p:nvGrpSpPr>
        <p:grpSpPr bwMode="auto">
          <a:xfrm>
            <a:off x="0" y="0"/>
            <a:ext cx="9144000" cy="1385888"/>
            <a:chOff x="0" y="0"/>
            <a:chExt cx="5760" cy="873"/>
          </a:xfrm>
        </p:grpSpPr>
        <p:pic>
          <p:nvPicPr>
            <p:cNvPr id="25613" name="Picture 19" descr="logostre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0"/>
              <a:ext cx="952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580" name="Rectangle 20" descr="נייר טישו כחול"/>
            <p:cNvSpPr>
              <a:spLocks noChangeArrowheads="1"/>
            </p:cNvSpPr>
            <p:nvPr/>
          </p:nvSpPr>
          <p:spPr bwMode="auto">
            <a:xfrm>
              <a:off x="0" y="15"/>
              <a:ext cx="4785" cy="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anchor="ctr">
              <a:spAutoFit/>
            </a:bodyPr>
            <a:lstStyle/>
            <a:p>
              <a:pPr>
                <a:defRPr/>
              </a:pPr>
              <a:r>
                <a:rPr lang="he-IL" altLang="en-US" sz="2400" b="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en-US" sz="240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Eco-Stream</a:t>
              </a:r>
              <a:r>
                <a:rPr lang="en-US" altLang="en-US" sz="1800" b="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Water &amp; Environment</a:t>
              </a:r>
              <a:r>
                <a:rPr lang="he-IL" altLang="en-US" sz="24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אקו</a:t>
              </a:r>
              <a:r>
                <a:rPr lang="he-IL" altLang="en-US" sz="2400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-</a:t>
              </a:r>
              <a:r>
                <a:rPr lang="he-IL" altLang="en-US" sz="2400" u="none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סטרים</a:t>
              </a:r>
              <a:r>
                <a:rPr lang="he-IL" altLang="en-US" sz="24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, </a:t>
              </a:r>
              <a:r>
                <a:rPr lang="he-IL" altLang="en-US" sz="18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מים וסביבה</a:t>
              </a:r>
              <a:r>
                <a:rPr lang="he-IL" altLang="en-US" i="1" u="none" dirty="0">
                  <a:cs typeface="Times New Roman" panose="02020603050405020304" pitchFamily="18" charset="0"/>
                </a:rPr>
                <a:t>               </a:t>
              </a:r>
            </a:p>
            <a:p>
              <a:pPr algn="r" rtl="1">
                <a:defRPr/>
              </a:pP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  ד</a:t>
              </a:r>
              <a:r>
                <a:rPr lang="en-US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ר גידי שגיא, מושב חרב לאת, 38860. טל/פקס: 04-6365330</a:t>
              </a:r>
              <a:r>
                <a:rPr lang="en-US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             </a:t>
              </a: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052-2817770</a:t>
              </a:r>
              <a:endParaRPr lang="en-US" altLang="en-US" sz="16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en-US" u="none" dirty="0">
                  <a:solidFill>
                    <a:srgbClr val="FF3300"/>
                  </a:solidFill>
                  <a:cs typeface="Times New Roman" panose="02020603050405020304" pitchFamily="18" charset="0"/>
                  <a:hlinkClick r:id="rId4"/>
                </a:rPr>
                <a:t>gsagi@zahav.net.il</a:t>
              </a:r>
              <a:endParaRPr lang="en-US" altLang="en-US" sz="2400" u="none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US" altLang="en-US" sz="2400" u="none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3200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u="none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475163" y="1773238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190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274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graphicFrame>
        <p:nvGraphicFramePr>
          <p:cNvPr id="322568" name="Group 8"/>
          <p:cNvGraphicFramePr>
            <a:graphicFrameLocks noGrp="1"/>
          </p:cNvGraphicFramePr>
          <p:nvPr/>
        </p:nvGraphicFramePr>
        <p:xfrm>
          <a:off x="971550" y="1700213"/>
          <a:ext cx="7345363" cy="1385887"/>
        </p:xfrm>
        <a:graphic>
          <a:graphicData uri="http://schemas.openxmlformats.org/drawingml/2006/table">
            <a:tbl>
              <a:tblPr/>
              <a:tblGrid>
                <a:gridCol w="4062413"/>
                <a:gridCol w="3282950"/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34" name="Text Box 16"/>
          <p:cNvSpPr txBox="1">
            <a:spLocks noChangeArrowheads="1"/>
          </p:cNvSpPr>
          <p:nvPr/>
        </p:nvSpPr>
        <p:spPr bwMode="auto">
          <a:xfrm>
            <a:off x="1187450" y="2346325"/>
            <a:ext cx="6913563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altLang="en-US" sz="2400" u="none">
                <a:solidFill>
                  <a:srgbClr val="0000CC"/>
                </a:solidFill>
              </a:rPr>
              <a:t>התמודדות עם מליחות המים 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en-US" sz="2000" u="none">
                <a:solidFill>
                  <a:srgbClr val="0000CC"/>
                </a:solidFill>
              </a:rPr>
              <a:t>	משטר השקיה להדחת מלחים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en-US" sz="2000" u="none">
                <a:solidFill>
                  <a:srgbClr val="0000CC"/>
                </a:solidFill>
              </a:rPr>
              <a:t>	תוספת השקיה לדחיית מלחים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en-US" sz="2000" u="none">
                <a:solidFill>
                  <a:srgbClr val="0000CC"/>
                </a:solidFill>
              </a:rPr>
              <a:t>	התאמת גידולים, בטווח הקצר והארוך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en-US" sz="2000" u="none">
                <a:solidFill>
                  <a:srgbClr val="0000CC"/>
                </a:solidFill>
              </a:rPr>
              <a:t>	התפלה של מי השקיה לגידולים מיוחדים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en-US" sz="2000" u="none">
                <a:solidFill>
                  <a:srgbClr val="0000CC"/>
                </a:solidFill>
              </a:rPr>
              <a:t>	</a:t>
            </a:r>
          </a:p>
          <a:p>
            <a:pPr algn="r" rtl="1">
              <a:spcBef>
                <a:spcPct val="50000"/>
              </a:spcBef>
            </a:pPr>
            <a:endParaRPr lang="en-US" altLang="en-US" sz="2000" u="none">
              <a:solidFill>
                <a:srgbClr val="0000CC"/>
              </a:solidFill>
            </a:endParaRPr>
          </a:p>
        </p:txBody>
      </p:sp>
      <p:sp>
        <p:nvSpPr>
          <p:cNvPr id="26635" name="Text Box 17"/>
          <p:cNvSpPr txBox="1">
            <a:spLocks noChangeArrowheads="1"/>
          </p:cNvSpPr>
          <p:nvPr/>
        </p:nvSpPr>
        <p:spPr bwMode="auto">
          <a:xfrm>
            <a:off x="755650" y="1398588"/>
            <a:ext cx="7632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/>
            <a:r>
              <a:rPr lang="he-IL" altLang="en-US" sz="3600" u="none">
                <a:solidFill>
                  <a:srgbClr val="FF3300"/>
                </a:solidFill>
                <a:cs typeface="Times New Roman" panose="02020603050405020304" pitchFamily="18" charset="0"/>
              </a:rPr>
              <a:t>היערכות לעונת השקיה 2018</a:t>
            </a:r>
            <a:endParaRPr lang="en-US" altLang="en-US" sz="3600" u="none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636" name="Group 18"/>
          <p:cNvGrpSpPr>
            <a:grpSpLocks/>
          </p:cNvGrpSpPr>
          <p:nvPr/>
        </p:nvGrpSpPr>
        <p:grpSpPr bwMode="auto">
          <a:xfrm>
            <a:off x="0" y="0"/>
            <a:ext cx="9144000" cy="1385888"/>
            <a:chOff x="0" y="0"/>
            <a:chExt cx="5760" cy="873"/>
          </a:xfrm>
        </p:grpSpPr>
        <p:pic>
          <p:nvPicPr>
            <p:cNvPr id="26637" name="Picture 19" descr="logostre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0"/>
              <a:ext cx="952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580" name="Rectangle 20" descr="נייר טישו כחול"/>
            <p:cNvSpPr>
              <a:spLocks noChangeArrowheads="1"/>
            </p:cNvSpPr>
            <p:nvPr/>
          </p:nvSpPr>
          <p:spPr bwMode="auto">
            <a:xfrm>
              <a:off x="0" y="15"/>
              <a:ext cx="4785" cy="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anchor="ctr">
              <a:spAutoFit/>
            </a:bodyPr>
            <a:lstStyle/>
            <a:p>
              <a:pPr>
                <a:defRPr/>
              </a:pPr>
              <a:r>
                <a:rPr lang="he-IL" altLang="en-US" sz="2400" b="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en-US" sz="240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Eco-Stream</a:t>
              </a:r>
              <a:r>
                <a:rPr lang="en-US" altLang="en-US" sz="1800" b="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Water &amp; Environment</a:t>
              </a:r>
              <a:r>
                <a:rPr lang="he-IL" altLang="en-US" sz="24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אקו</a:t>
              </a:r>
              <a:r>
                <a:rPr lang="he-IL" altLang="en-US" sz="2400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-</a:t>
              </a:r>
              <a:r>
                <a:rPr lang="he-IL" altLang="en-US" sz="2400" u="none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סטרים</a:t>
              </a:r>
              <a:r>
                <a:rPr lang="he-IL" altLang="en-US" sz="24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, </a:t>
              </a:r>
              <a:r>
                <a:rPr lang="he-IL" altLang="en-US" sz="18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מים וסביבה</a:t>
              </a:r>
              <a:r>
                <a:rPr lang="he-IL" altLang="en-US" i="1" u="none" dirty="0">
                  <a:cs typeface="Times New Roman" panose="02020603050405020304" pitchFamily="18" charset="0"/>
                </a:rPr>
                <a:t>               </a:t>
              </a:r>
            </a:p>
            <a:p>
              <a:pPr algn="r" rtl="1">
                <a:defRPr/>
              </a:pP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  ד</a:t>
              </a:r>
              <a:r>
                <a:rPr lang="en-US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ר גידי שגיא, מושב חרב לאת, 38860. טל/פקס: 04-6365330</a:t>
              </a:r>
              <a:r>
                <a:rPr lang="en-US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             </a:t>
              </a: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052-2817770</a:t>
              </a:r>
              <a:endParaRPr lang="en-US" altLang="en-US" sz="16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en-US" u="none" dirty="0">
                  <a:solidFill>
                    <a:srgbClr val="FF3300"/>
                  </a:solidFill>
                  <a:cs typeface="Times New Roman" panose="02020603050405020304" pitchFamily="18" charset="0"/>
                  <a:hlinkClick r:id="rId4"/>
                </a:rPr>
                <a:t>gsagi@zahav.net.il</a:t>
              </a:r>
              <a:endParaRPr lang="en-US" altLang="en-US" sz="2400" u="none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US" altLang="en-US" sz="2400" u="none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3200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u="none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475163" y="1773238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190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274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graphicFrame>
        <p:nvGraphicFramePr>
          <p:cNvPr id="322568" name="Group 8"/>
          <p:cNvGraphicFramePr>
            <a:graphicFrameLocks noGrp="1"/>
          </p:cNvGraphicFramePr>
          <p:nvPr/>
        </p:nvGraphicFramePr>
        <p:xfrm>
          <a:off x="971550" y="1700213"/>
          <a:ext cx="7345363" cy="1385887"/>
        </p:xfrm>
        <a:graphic>
          <a:graphicData uri="http://schemas.openxmlformats.org/drawingml/2006/table">
            <a:tbl>
              <a:tblPr/>
              <a:tblGrid>
                <a:gridCol w="4062413"/>
                <a:gridCol w="3282950"/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58" name="Text Box 16"/>
          <p:cNvSpPr txBox="1">
            <a:spLocks noChangeArrowheads="1"/>
          </p:cNvSpPr>
          <p:nvPr/>
        </p:nvSpPr>
        <p:spPr bwMode="auto">
          <a:xfrm>
            <a:off x="1114425" y="2376488"/>
            <a:ext cx="6913563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altLang="en-US" u="none">
                <a:solidFill>
                  <a:srgbClr val="0000CC"/>
                </a:solidFill>
              </a:rPr>
              <a:t>התמודדות עם סתימת טפטפות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en-US" sz="2400" u="none">
                <a:solidFill>
                  <a:srgbClr val="0000CC"/>
                </a:solidFill>
              </a:rPr>
              <a:t>	מים באיכות משתנה בעונה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en-US" sz="2400" u="none">
                <a:solidFill>
                  <a:srgbClr val="0000CC"/>
                </a:solidFill>
              </a:rPr>
              <a:t>	שטיפת קוים, מוליכים ושלוחות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en-US" sz="2400" u="none">
                <a:solidFill>
                  <a:srgbClr val="0000CC"/>
                </a:solidFill>
              </a:rPr>
              <a:t>	הכלרה והחמצה סדירה	</a:t>
            </a:r>
          </a:p>
          <a:p>
            <a:pPr algn="r" rtl="1">
              <a:spcBef>
                <a:spcPct val="50000"/>
              </a:spcBef>
            </a:pPr>
            <a:endParaRPr lang="en-US" altLang="en-US" sz="2000" u="none">
              <a:solidFill>
                <a:srgbClr val="0000CC"/>
              </a:solidFill>
            </a:endParaRPr>
          </a:p>
        </p:txBody>
      </p:sp>
      <p:sp>
        <p:nvSpPr>
          <p:cNvPr id="27659" name="Text Box 17"/>
          <p:cNvSpPr txBox="1">
            <a:spLocks noChangeArrowheads="1"/>
          </p:cNvSpPr>
          <p:nvPr/>
        </p:nvSpPr>
        <p:spPr bwMode="auto">
          <a:xfrm>
            <a:off x="755650" y="1398588"/>
            <a:ext cx="7632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/>
            <a:r>
              <a:rPr lang="he-IL" altLang="en-US" sz="3600" u="none">
                <a:solidFill>
                  <a:srgbClr val="FF3300"/>
                </a:solidFill>
                <a:cs typeface="Times New Roman" panose="02020603050405020304" pitchFamily="18" charset="0"/>
              </a:rPr>
              <a:t>היערכות לעונת השקיה 2018</a:t>
            </a:r>
            <a:endParaRPr lang="en-US" altLang="en-US" sz="3600" u="none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7660" name="Group 18"/>
          <p:cNvGrpSpPr>
            <a:grpSpLocks/>
          </p:cNvGrpSpPr>
          <p:nvPr/>
        </p:nvGrpSpPr>
        <p:grpSpPr bwMode="auto">
          <a:xfrm>
            <a:off x="0" y="0"/>
            <a:ext cx="9144000" cy="1385888"/>
            <a:chOff x="0" y="0"/>
            <a:chExt cx="5760" cy="873"/>
          </a:xfrm>
        </p:grpSpPr>
        <p:pic>
          <p:nvPicPr>
            <p:cNvPr id="27661" name="Picture 19" descr="logostre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0"/>
              <a:ext cx="952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580" name="Rectangle 20" descr="נייר טישו כחול"/>
            <p:cNvSpPr>
              <a:spLocks noChangeArrowheads="1"/>
            </p:cNvSpPr>
            <p:nvPr/>
          </p:nvSpPr>
          <p:spPr bwMode="auto">
            <a:xfrm>
              <a:off x="0" y="15"/>
              <a:ext cx="4785" cy="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anchor="ctr">
              <a:spAutoFit/>
            </a:bodyPr>
            <a:lstStyle/>
            <a:p>
              <a:pPr>
                <a:defRPr/>
              </a:pPr>
              <a:r>
                <a:rPr lang="he-IL" altLang="en-US" sz="2400" b="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en-US" sz="240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Eco-Stream</a:t>
              </a:r>
              <a:r>
                <a:rPr lang="en-US" altLang="en-US" sz="1800" b="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Water &amp; Environment</a:t>
              </a:r>
              <a:r>
                <a:rPr lang="he-IL" altLang="en-US" sz="24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אקו</a:t>
              </a:r>
              <a:r>
                <a:rPr lang="he-IL" altLang="en-US" sz="2400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-</a:t>
              </a:r>
              <a:r>
                <a:rPr lang="he-IL" altLang="en-US" sz="2400" u="none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סטרים</a:t>
              </a:r>
              <a:r>
                <a:rPr lang="he-IL" altLang="en-US" sz="24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, </a:t>
              </a:r>
              <a:r>
                <a:rPr lang="he-IL" altLang="en-US" sz="18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מים וסביבה</a:t>
              </a:r>
              <a:r>
                <a:rPr lang="he-IL" altLang="en-US" i="1" u="none" dirty="0">
                  <a:cs typeface="Times New Roman" panose="02020603050405020304" pitchFamily="18" charset="0"/>
                </a:rPr>
                <a:t>               </a:t>
              </a:r>
            </a:p>
            <a:p>
              <a:pPr algn="r" rtl="1">
                <a:defRPr/>
              </a:pP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  ד</a:t>
              </a:r>
              <a:r>
                <a:rPr lang="en-US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ר גידי שגיא, מושב חרב לאת, 38860. טל/פקס: 04-6365330</a:t>
              </a:r>
              <a:r>
                <a:rPr lang="en-US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             </a:t>
              </a: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052-2817770</a:t>
              </a:r>
              <a:endParaRPr lang="en-US" altLang="en-US" sz="16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en-US" u="none" dirty="0">
                  <a:solidFill>
                    <a:srgbClr val="FF3300"/>
                  </a:solidFill>
                  <a:cs typeface="Times New Roman" panose="02020603050405020304" pitchFamily="18" charset="0"/>
                  <a:hlinkClick r:id="rId4"/>
                </a:rPr>
                <a:t>gsagi@zahav.net.il</a:t>
              </a:r>
              <a:endParaRPr lang="en-US" altLang="en-US" sz="2400" u="none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US" altLang="en-US" sz="2400" u="none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3200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u="none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5363" name="Picture 3" descr="logostre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15113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475163" y="1773238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90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274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378887" name="Rectangle 7" descr="נייר טישו כחול"/>
          <p:cNvSpPr>
            <a:spLocks noChangeArrowheads="1"/>
          </p:cNvSpPr>
          <p:nvPr/>
        </p:nvSpPr>
        <p:spPr bwMode="auto">
          <a:xfrm>
            <a:off x="0" y="23813"/>
            <a:ext cx="7596188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he-IL" altLang="en-US" sz="2400" b="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en-US" sz="240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Eco-Stream</a:t>
            </a:r>
            <a:r>
              <a:rPr lang="en-US" altLang="en-US" sz="1800" b="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Water &amp; </a:t>
            </a:r>
            <a:r>
              <a:rPr lang="en-US" altLang="en-US" sz="1800" b="0" i="1" u="none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Evironment</a:t>
            </a:r>
            <a:r>
              <a:rPr lang="he-IL" altLang="en-US" sz="24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אקו</a:t>
            </a:r>
            <a:r>
              <a:rPr lang="he-IL" altLang="en-US" sz="2400" u="none" dirty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he-IL" altLang="en-US" sz="2400" u="none" dirty="0" err="1">
                <a:solidFill>
                  <a:srgbClr val="0000FF"/>
                </a:solidFill>
                <a:cs typeface="Times New Roman" panose="02020603050405020304" pitchFamily="18" charset="0"/>
              </a:rPr>
              <a:t>סטרים</a:t>
            </a:r>
            <a:r>
              <a:rPr lang="he-IL" altLang="en-US" sz="24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he-IL" altLang="en-US" sz="18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מים וסביבה</a:t>
            </a:r>
            <a:r>
              <a:rPr lang="he-IL" altLang="en-US" i="1" u="none" dirty="0">
                <a:cs typeface="Times New Roman" panose="02020603050405020304" pitchFamily="18" charset="0"/>
              </a:rPr>
              <a:t>                </a:t>
            </a:r>
          </a:p>
          <a:p>
            <a:pPr algn="r" rtl="1">
              <a:defRPr/>
            </a:pP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  ד</a:t>
            </a:r>
            <a:r>
              <a:rPr lang="en-US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ר גידי שגיא, מושב חרב לאת, 38860. טל/פקס: 04-6365330 </a:t>
            </a:r>
            <a:r>
              <a:rPr lang="en-US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052-2817770</a:t>
            </a:r>
            <a:endParaRPr lang="en-US" altLang="en-US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u="none" dirty="0">
                <a:solidFill>
                  <a:srgbClr val="FF3300"/>
                </a:solidFill>
                <a:cs typeface="Times New Roman" panose="02020603050405020304" pitchFamily="18" charset="0"/>
                <a:hlinkClick r:id="rId5"/>
              </a:rPr>
              <a:t>gsagi@zahav.net.il</a:t>
            </a:r>
            <a:endParaRPr lang="en-US" altLang="en-US" sz="2400" u="none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u="none" dirty="0">
              <a:solidFill>
                <a:srgbClr val="0000CC"/>
              </a:solidFill>
            </a:endParaRPr>
          </a:p>
        </p:txBody>
      </p:sp>
      <p:graphicFrame>
        <p:nvGraphicFramePr>
          <p:cNvPr id="378888" name="Group 8"/>
          <p:cNvGraphicFramePr>
            <a:graphicFrameLocks noGrp="1"/>
          </p:cNvGraphicFramePr>
          <p:nvPr/>
        </p:nvGraphicFramePr>
        <p:xfrm>
          <a:off x="971550" y="1700213"/>
          <a:ext cx="7345363" cy="1385888"/>
        </p:xfrm>
        <a:graphic>
          <a:graphicData uri="http://schemas.openxmlformats.org/drawingml/2006/table">
            <a:tbl>
              <a:tblPr/>
              <a:tblGrid>
                <a:gridCol w="4062413"/>
                <a:gridCol w="3282950"/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611188" y="3500438"/>
            <a:ext cx="691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15373" name="Object 18"/>
          <p:cNvGraphicFramePr>
            <a:graphicFrameLocks noChangeAspect="1"/>
          </p:cNvGraphicFramePr>
          <p:nvPr/>
        </p:nvGraphicFramePr>
        <p:xfrm>
          <a:off x="5076825" y="1196975"/>
          <a:ext cx="4067175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Bitmap Image" r:id="rId6" imgW="10057143" imgH="15542857" progId="Paint.Picture">
                  <p:embed/>
                </p:oleObj>
              </mc:Choice>
              <mc:Fallback>
                <p:oleObj name="Bitmap Image" r:id="rId6" imgW="10057143" imgH="15542857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196975"/>
                        <a:ext cx="4067175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4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50768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23"/>
          <p:cNvSpPr txBox="1">
            <a:spLocks noChangeArrowheads="1"/>
          </p:cNvSpPr>
          <p:nvPr/>
        </p:nvSpPr>
        <p:spPr bwMode="auto">
          <a:xfrm>
            <a:off x="2700338" y="1196975"/>
            <a:ext cx="431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en-US" sz="2400" u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מקורות מים במאגרי הגולן -2017</a:t>
            </a:r>
            <a:endParaRPr lang="en-US" altLang="en-US" sz="2400" u="non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00" name="Text Box 24"/>
          <p:cNvSpPr txBox="1">
            <a:spLocks noChangeArrowheads="1"/>
          </p:cNvSpPr>
          <p:nvPr/>
        </p:nvSpPr>
        <p:spPr bwMode="auto">
          <a:xfrm>
            <a:off x="395288" y="1989138"/>
            <a:ext cx="424815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he-IL" alt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1.   מיעוט מי </a:t>
            </a:r>
            <a:r>
              <a:rPr lang="he-IL" altLang="en-US" sz="16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שטפונות</a:t>
            </a:r>
            <a:endParaRPr lang="he-IL" altLang="en-US" sz="16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spcBef>
                <a:spcPct val="50000"/>
              </a:spcBef>
              <a:buFontTx/>
              <a:buAutoNum type="arabicPeriod" startAt="2"/>
              <a:defRPr/>
            </a:pPr>
            <a:r>
              <a:rPr lang="he-IL" alt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תוספת מי כנרת וחמת גדר בדרום</a:t>
            </a:r>
          </a:p>
          <a:p>
            <a:pPr marL="342900" indent="-342900" algn="r" rtl="1">
              <a:spcBef>
                <a:spcPct val="50000"/>
              </a:spcBef>
              <a:buFontTx/>
              <a:buAutoNum type="arabicPeriod" startAt="2"/>
              <a:defRPr/>
            </a:pPr>
            <a:r>
              <a:rPr lang="he-IL" alt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מי </a:t>
            </a:r>
            <a:r>
              <a:rPr lang="he-IL" altLang="en-US" sz="16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קדוחי</a:t>
            </a:r>
            <a:r>
              <a:rPr lang="he-IL" alt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שמיר בצפון - עורבים ומרום גולן</a:t>
            </a:r>
          </a:p>
        </p:txBody>
      </p:sp>
      <p:sp>
        <p:nvSpPr>
          <p:cNvPr id="15377" name="Text Box 25"/>
          <p:cNvSpPr txBox="1">
            <a:spLocks noChangeArrowheads="1"/>
          </p:cNvSpPr>
          <p:nvPr/>
        </p:nvSpPr>
        <p:spPr bwMode="auto">
          <a:xfrm>
            <a:off x="684213" y="4570413"/>
            <a:ext cx="28638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en-US" sz="2000" u="none">
                <a:cs typeface="Times New Roman" panose="02020603050405020304" pitchFamily="18" charset="0"/>
              </a:rPr>
              <a:t>  13 מאגרי שטפונות.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en-US" sz="2000" u="none">
                <a:cs typeface="Times New Roman" panose="02020603050405020304" pitchFamily="18" charset="0"/>
              </a:rPr>
              <a:t>  4 מאגרי קולחים גדולים</a:t>
            </a:r>
            <a:endParaRPr lang="en-US" altLang="en-US" sz="2000" u="none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3200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u="none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6387" name="Picture 3" descr="logostre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15113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75163" y="1773238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90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411655" name="Rectangle 7" descr="נייר טישו כחול"/>
          <p:cNvSpPr>
            <a:spLocks noChangeArrowheads="1"/>
          </p:cNvSpPr>
          <p:nvPr/>
        </p:nvSpPr>
        <p:spPr bwMode="auto">
          <a:xfrm>
            <a:off x="0" y="23813"/>
            <a:ext cx="7596188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he-IL" altLang="en-US" sz="2400" b="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en-US" sz="240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Eco-Stream</a:t>
            </a:r>
            <a:r>
              <a:rPr lang="en-US" altLang="en-US" sz="1800" b="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Water &amp; </a:t>
            </a:r>
            <a:r>
              <a:rPr lang="en-US" altLang="en-US" sz="1800" b="0" i="1" u="none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Evironment</a:t>
            </a:r>
            <a:r>
              <a:rPr lang="he-IL" altLang="en-US" sz="24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אקו</a:t>
            </a:r>
            <a:r>
              <a:rPr lang="he-IL" altLang="en-US" sz="2400" u="none" dirty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he-IL" altLang="en-US" sz="2400" u="none" dirty="0" err="1">
                <a:solidFill>
                  <a:srgbClr val="0000FF"/>
                </a:solidFill>
                <a:cs typeface="Times New Roman" panose="02020603050405020304" pitchFamily="18" charset="0"/>
              </a:rPr>
              <a:t>סטרים</a:t>
            </a:r>
            <a:r>
              <a:rPr lang="he-IL" altLang="en-US" sz="24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he-IL" altLang="en-US" sz="18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מים וסביבה</a:t>
            </a:r>
            <a:r>
              <a:rPr lang="he-IL" altLang="en-US" i="1" u="none" dirty="0">
                <a:cs typeface="Times New Roman" panose="02020603050405020304" pitchFamily="18" charset="0"/>
              </a:rPr>
              <a:t>                </a:t>
            </a:r>
          </a:p>
          <a:p>
            <a:pPr algn="r" rtl="1">
              <a:defRPr/>
            </a:pP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  ד</a:t>
            </a:r>
            <a:r>
              <a:rPr lang="en-US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ר גידי שגיא, מושב חרב לאת, 38860. טל/פקס: 04-6365330 </a:t>
            </a:r>
            <a:r>
              <a:rPr lang="en-US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052-2817770</a:t>
            </a:r>
            <a:endParaRPr lang="en-US" altLang="en-US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u="none" dirty="0">
                <a:solidFill>
                  <a:srgbClr val="FF3300"/>
                </a:solidFill>
                <a:cs typeface="Times New Roman" panose="02020603050405020304" pitchFamily="18" charset="0"/>
                <a:hlinkClick r:id="rId4"/>
              </a:rPr>
              <a:t>gsagi@zahav.net.il</a:t>
            </a:r>
            <a:endParaRPr lang="en-US" altLang="en-US" sz="2400" u="none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u="none" dirty="0">
              <a:solidFill>
                <a:srgbClr val="0000CC"/>
              </a:solidFill>
            </a:endParaRPr>
          </a:p>
        </p:txBody>
      </p:sp>
      <p:sp>
        <p:nvSpPr>
          <p:cNvPr id="16391" name="Text Box 17"/>
          <p:cNvSpPr txBox="1">
            <a:spLocks noChangeArrowheads="1"/>
          </p:cNvSpPr>
          <p:nvPr/>
        </p:nvSpPr>
        <p:spPr bwMode="auto">
          <a:xfrm>
            <a:off x="658813" y="1093788"/>
            <a:ext cx="76327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en-US" sz="36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איכות מים במאגרי הגולן - 2017</a:t>
            </a:r>
          </a:p>
          <a:p>
            <a:pPr algn="r" rtl="1">
              <a:spcBef>
                <a:spcPct val="50000"/>
              </a:spcBef>
            </a:pPr>
            <a:endParaRPr lang="he-IL" altLang="en-US" sz="1000" u="none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1476375" y="24209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23164"/>
              </p:ext>
            </p:extLst>
          </p:nvPr>
        </p:nvGraphicFramePr>
        <p:xfrm>
          <a:off x="827585" y="2276871"/>
          <a:ext cx="7200800" cy="4276046"/>
        </p:xfrm>
        <a:graphic>
          <a:graphicData uri="http://schemas.openxmlformats.org/drawingml/2006/table">
            <a:tbl>
              <a:tblPr rtl="1" firstRow="1" firstCol="1">
                <a:tableStyleId>{9DCAF9ED-07DC-4A11-8D7F-57B35C25682E}</a:tableStyleId>
              </a:tblPr>
              <a:tblGrid>
                <a:gridCol w="1418193"/>
                <a:gridCol w="1462127"/>
                <a:gridCol w="1440160"/>
                <a:gridCol w="1440160"/>
                <a:gridCol w="1440160"/>
              </a:tblGrid>
              <a:tr h="1055231">
                <a:tc>
                  <a:txBody>
                    <a:bodyPr/>
                    <a:lstStyle/>
                    <a:p>
                      <a:pPr algn="ctr" rtl="1" fontAlgn="ctr"/>
                      <a:endParaRPr lang="he-IL" sz="2000" b="0" i="0" u="none" strike="noStrike" dirty="0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 dirty="0">
                          <a:effectLst/>
                        </a:rPr>
                        <a:t> </a:t>
                      </a:r>
                      <a:endParaRPr lang="he-IL" sz="2000" b="0" i="0" u="none" strike="noStrike" dirty="0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u="none" strike="noStrike" dirty="0">
                          <a:effectLst/>
                        </a:rPr>
                        <a:t> </a:t>
                      </a:r>
                      <a:r>
                        <a:rPr lang="he-IL" sz="2000" u="none" strike="noStrike" dirty="0" smtClean="0">
                          <a:effectLst/>
                        </a:rPr>
                        <a:t>הרכב מקורות מים בגולן</a:t>
                      </a:r>
                    </a:p>
                    <a:p>
                      <a:pPr algn="ctr" rtl="0" fontAlgn="ctr"/>
                      <a:endParaRPr lang="he-IL" sz="2000" b="0" i="0" u="none" strike="noStrike" dirty="0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 dirty="0">
                          <a:effectLst/>
                        </a:rPr>
                        <a:t> </a:t>
                      </a:r>
                      <a:endParaRPr lang="he-IL" sz="2000" b="0" i="0" u="none" strike="noStrike" dirty="0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 dirty="0">
                          <a:effectLst/>
                        </a:rPr>
                        <a:t> </a:t>
                      </a:r>
                      <a:endParaRPr lang="he-IL" sz="2000" b="0" i="0" u="none" strike="noStrike" dirty="0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95575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>
                          <a:effectLst/>
                        </a:rPr>
                        <a:t>פרמטר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>
                          <a:effectLst/>
                        </a:rPr>
                        <a:t>שטפונות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>
                          <a:effectLst/>
                        </a:rPr>
                        <a:t>כנרת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>
                          <a:effectLst/>
                        </a:rPr>
                        <a:t>חמת גדר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 err="1">
                          <a:effectLst/>
                        </a:rPr>
                        <a:t>קקדוחי</a:t>
                      </a:r>
                      <a:r>
                        <a:rPr lang="he-IL" sz="2000" u="none" strike="noStrike" dirty="0">
                          <a:effectLst/>
                        </a:rPr>
                        <a:t> שמיר</a:t>
                      </a:r>
                      <a:endParaRPr lang="he-IL" sz="2000" b="0" i="0" u="none" strike="noStrike" dirty="0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9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EC</a:t>
                      </a:r>
                      <a:endParaRPr lang="en-US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0.3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1.35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2.1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 dirty="0">
                          <a:effectLst/>
                        </a:rPr>
                        <a:t>1.4</a:t>
                      </a:r>
                      <a:endParaRPr lang="he-IL" sz="2000" b="0" i="0" u="none" strike="noStrike" dirty="0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9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TDS</a:t>
                      </a:r>
                      <a:endParaRPr lang="en-US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280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690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1096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 dirty="0">
                          <a:effectLst/>
                        </a:rPr>
                        <a:t>675</a:t>
                      </a:r>
                      <a:endParaRPr lang="he-IL" sz="2000" b="0" i="0" u="none" strike="noStrike" dirty="0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909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>
                          <a:effectLst/>
                        </a:rPr>
                        <a:t>כלוריד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30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330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300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22.5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909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>
                          <a:effectLst/>
                        </a:rPr>
                        <a:t>נתרן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25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130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140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25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909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>
                          <a:effectLst/>
                        </a:rPr>
                        <a:t>סידן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20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60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105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240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909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>
                          <a:effectLst/>
                        </a:rPr>
                        <a:t>סולפט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15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44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121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350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909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>
                          <a:effectLst/>
                        </a:rPr>
                        <a:t>ביקרבונט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120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120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>
                          <a:effectLst/>
                        </a:rPr>
                        <a:t>330</a:t>
                      </a:r>
                      <a:endParaRPr lang="he-IL" sz="20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u="none" strike="noStrike" dirty="0">
                          <a:effectLst/>
                        </a:rPr>
                        <a:t>130</a:t>
                      </a:r>
                      <a:endParaRPr lang="he-IL" sz="2000" b="0" i="0" u="none" strike="noStrike" dirty="0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3200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u="none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475163" y="1773238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190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274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graphicFrame>
        <p:nvGraphicFramePr>
          <p:cNvPr id="322568" name="Group 8"/>
          <p:cNvGraphicFramePr>
            <a:graphicFrameLocks noGrp="1"/>
          </p:cNvGraphicFramePr>
          <p:nvPr/>
        </p:nvGraphicFramePr>
        <p:xfrm>
          <a:off x="971550" y="1700213"/>
          <a:ext cx="7345363" cy="1385888"/>
        </p:xfrm>
        <a:graphic>
          <a:graphicData uri="http://schemas.openxmlformats.org/drawingml/2006/table">
            <a:tbl>
              <a:tblPr/>
              <a:tblGrid>
                <a:gridCol w="4062413"/>
                <a:gridCol w="3282950"/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611188" y="3500438"/>
            <a:ext cx="691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7419" name="Text Box 17"/>
          <p:cNvSpPr txBox="1">
            <a:spLocks noChangeArrowheads="1"/>
          </p:cNvSpPr>
          <p:nvPr/>
        </p:nvSpPr>
        <p:spPr bwMode="auto">
          <a:xfrm>
            <a:off x="684213" y="1412875"/>
            <a:ext cx="7632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e-IL" altLang="en-US" sz="3600" u="none">
                <a:solidFill>
                  <a:srgbClr val="FF3300"/>
                </a:solidFill>
                <a:cs typeface="Times New Roman" panose="02020603050405020304" pitchFamily="18" charset="0"/>
              </a:rPr>
              <a:t>מוליכות חשמלית במאגרי הגולן 2017</a:t>
            </a:r>
            <a:endParaRPr lang="en-US" altLang="en-US" sz="3600" u="none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7420" name="Group 18"/>
          <p:cNvGrpSpPr>
            <a:grpSpLocks/>
          </p:cNvGrpSpPr>
          <p:nvPr/>
        </p:nvGrpSpPr>
        <p:grpSpPr bwMode="auto">
          <a:xfrm>
            <a:off x="0" y="0"/>
            <a:ext cx="9144000" cy="1385888"/>
            <a:chOff x="0" y="0"/>
            <a:chExt cx="5760" cy="873"/>
          </a:xfrm>
        </p:grpSpPr>
        <p:pic>
          <p:nvPicPr>
            <p:cNvPr id="17423" name="Picture 19" descr="logostre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0"/>
              <a:ext cx="952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580" name="Rectangle 20" descr="נייר טישו כחול"/>
            <p:cNvSpPr>
              <a:spLocks noChangeArrowheads="1"/>
            </p:cNvSpPr>
            <p:nvPr/>
          </p:nvSpPr>
          <p:spPr bwMode="auto">
            <a:xfrm>
              <a:off x="0" y="15"/>
              <a:ext cx="4785" cy="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anchor="ctr">
              <a:spAutoFit/>
            </a:bodyPr>
            <a:lstStyle/>
            <a:p>
              <a:pPr>
                <a:defRPr/>
              </a:pPr>
              <a:r>
                <a:rPr lang="he-IL" altLang="en-US" sz="2400" b="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en-US" sz="240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Eco-Stream</a:t>
              </a:r>
              <a:r>
                <a:rPr lang="en-US" altLang="en-US" sz="1800" b="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Water &amp; Environment</a:t>
              </a:r>
              <a:r>
                <a:rPr lang="he-IL" altLang="en-US" sz="24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אקו</a:t>
              </a:r>
              <a:r>
                <a:rPr lang="he-IL" altLang="en-US" sz="2400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-</a:t>
              </a:r>
              <a:r>
                <a:rPr lang="he-IL" altLang="en-US" sz="2400" u="none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סטרים</a:t>
              </a:r>
              <a:r>
                <a:rPr lang="he-IL" altLang="en-US" sz="24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, </a:t>
              </a:r>
              <a:r>
                <a:rPr lang="he-IL" altLang="en-US" sz="18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מים וסביבה</a:t>
              </a:r>
              <a:r>
                <a:rPr lang="he-IL" altLang="en-US" i="1" u="none" dirty="0">
                  <a:cs typeface="Times New Roman" panose="02020603050405020304" pitchFamily="18" charset="0"/>
                </a:rPr>
                <a:t>               </a:t>
              </a:r>
            </a:p>
            <a:p>
              <a:pPr algn="r" rtl="1">
                <a:defRPr/>
              </a:pP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  ד</a:t>
              </a:r>
              <a:r>
                <a:rPr lang="en-US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ר גידי שגיא, מושב חרב לאת, 38860. טל/פקס: 04-6365330 </a:t>
              </a:r>
              <a:r>
                <a:rPr lang="en-US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052-2817770</a:t>
              </a:r>
              <a:endParaRPr lang="en-US" altLang="en-US" sz="16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en-US" u="none" dirty="0">
                  <a:solidFill>
                    <a:srgbClr val="FF3300"/>
                  </a:solidFill>
                  <a:cs typeface="Times New Roman" panose="02020603050405020304" pitchFamily="18" charset="0"/>
                  <a:hlinkClick r:id="rId4"/>
                </a:rPr>
                <a:t>gsagi@zahav.net.il</a:t>
              </a:r>
              <a:endParaRPr lang="en-US" altLang="en-US" sz="2400" u="none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US" altLang="en-US" sz="2400" u="none" dirty="0">
                <a:solidFill>
                  <a:srgbClr val="0000CC"/>
                </a:solidFill>
              </a:endParaRPr>
            </a:p>
          </p:txBody>
        </p:sp>
      </p:grpSp>
      <p:pic>
        <p:nvPicPr>
          <p:cNvPr id="1742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413"/>
            <a:ext cx="4616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11413"/>
            <a:ext cx="43116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3200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u="none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475163" y="1773238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190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274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graphicFrame>
        <p:nvGraphicFramePr>
          <p:cNvPr id="322568" name="Group 8"/>
          <p:cNvGraphicFramePr>
            <a:graphicFrameLocks noGrp="1"/>
          </p:cNvGraphicFramePr>
          <p:nvPr/>
        </p:nvGraphicFramePr>
        <p:xfrm>
          <a:off x="971550" y="1700213"/>
          <a:ext cx="7345363" cy="1385888"/>
        </p:xfrm>
        <a:graphic>
          <a:graphicData uri="http://schemas.openxmlformats.org/drawingml/2006/table">
            <a:tbl>
              <a:tblPr/>
              <a:tblGrid>
                <a:gridCol w="4062413"/>
                <a:gridCol w="3282950"/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42" name="Text Box 16"/>
          <p:cNvSpPr txBox="1">
            <a:spLocks noChangeArrowheads="1"/>
          </p:cNvSpPr>
          <p:nvPr/>
        </p:nvSpPr>
        <p:spPr bwMode="auto">
          <a:xfrm>
            <a:off x="611188" y="3500438"/>
            <a:ext cx="691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8443" name="Text Box 17"/>
          <p:cNvSpPr txBox="1">
            <a:spLocks noChangeArrowheads="1"/>
          </p:cNvSpPr>
          <p:nvPr/>
        </p:nvSpPr>
        <p:spPr bwMode="auto">
          <a:xfrm>
            <a:off x="684213" y="1412875"/>
            <a:ext cx="7632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e-IL" altLang="en-US" sz="3600" u="none">
                <a:solidFill>
                  <a:srgbClr val="FF3300"/>
                </a:solidFill>
                <a:cs typeface="Times New Roman" panose="02020603050405020304" pitchFamily="18" charset="0"/>
              </a:rPr>
              <a:t>מוליכות חשמלית במאגרי הגולן 2016</a:t>
            </a:r>
            <a:endParaRPr lang="en-US" altLang="en-US" sz="3600" u="none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8444" name="Group 18"/>
          <p:cNvGrpSpPr>
            <a:grpSpLocks/>
          </p:cNvGrpSpPr>
          <p:nvPr/>
        </p:nvGrpSpPr>
        <p:grpSpPr bwMode="auto">
          <a:xfrm>
            <a:off x="0" y="0"/>
            <a:ext cx="9144000" cy="1385888"/>
            <a:chOff x="0" y="0"/>
            <a:chExt cx="5760" cy="873"/>
          </a:xfrm>
        </p:grpSpPr>
        <p:pic>
          <p:nvPicPr>
            <p:cNvPr id="18446" name="Picture 19" descr="logostre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0"/>
              <a:ext cx="952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580" name="Rectangle 20" descr="נייר טישו כחול"/>
            <p:cNvSpPr>
              <a:spLocks noChangeArrowheads="1"/>
            </p:cNvSpPr>
            <p:nvPr/>
          </p:nvSpPr>
          <p:spPr bwMode="auto">
            <a:xfrm>
              <a:off x="0" y="15"/>
              <a:ext cx="4785" cy="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anchor="ctr">
              <a:spAutoFit/>
            </a:bodyPr>
            <a:lstStyle/>
            <a:p>
              <a:pPr>
                <a:defRPr/>
              </a:pPr>
              <a:r>
                <a:rPr lang="he-IL" altLang="en-US" sz="2400" b="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en-US" sz="240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Eco-Stream</a:t>
              </a:r>
              <a:r>
                <a:rPr lang="en-US" altLang="en-US" sz="1800" b="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Water &amp; Environment</a:t>
              </a:r>
              <a:r>
                <a:rPr lang="he-IL" altLang="en-US" sz="24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אקו</a:t>
              </a:r>
              <a:r>
                <a:rPr lang="he-IL" altLang="en-US" sz="2400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-</a:t>
              </a:r>
              <a:r>
                <a:rPr lang="he-IL" altLang="en-US" sz="2400" u="none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סטרים</a:t>
              </a:r>
              <a:r>
                <a:rPr lang="he-IL" altLang="en-US" sz="24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, </a:t>
              </a:r>
              <a:r>
                <a:rPr lang="he-IL" altLang="en-US" sz="18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מים וסביבה</a:t>
              </a:r>
              <a:r>
                <a:rPr lang="he-IL" altLang="en-US" i="1" u="none" dirty="0">
                  <a:cs typeface="Times New Roman" panose="02020603050405020304" pitchFamily="18" charset="0"/>
                </a:rPr>
                <a:t>               </a:t>
              </a:r>
            </a:p>
            <a:p>
              <a:pPr algn="r" rtl="1">
                <a:defRPr/>
              </a:pP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  ד</a:t>
              </a:r>
              <a:r>
                <a:rPr lang="en-US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ר גידי שגיא, מושב חרב לאת, 38860. טל/פקס: 04-6365330 </a:t>
              </a:r>
              <a:r>
                <a:rPr lang="en-US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052-2817770</a:t>
              </a:r>
              <a:endParaRPr lang="en-US" altLang="en-US" sz="16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en-US" u="none" dirty="0">
                  <a:solidFill>
                    <a:srgbClr val="FF3300"/>
                  </a:solidFill>
                  <a:cs typeface="Times New Roman" panose="02020603050405020304" pitchFamily="18" charset="0"/>
                  <a:hlinkClick r:id="rId4"/>
                </a:rPr>
                <a:t>gsagi@zahav.net.il</a:t>
              </a:r>
              <a:endParaRPr lang="en-US" altLang="en-US" sz="2400" u="none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US" altLang="en-US" sz="2400" u="none" dirty="0">
                <a:solidFill>
                  <a:srgbClr val="0000CC"/>
                </a:solidFill>
              </a:endParaRPr>
            </a:p>
          </p:txBody>
        </p:sp>
      </p:grpSp>
      <p:pic>
        <p:nvPicPr>
          <p:cNvPr id="1844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051050"/>
            <a:ext cx="8034338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3200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u="none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9459" name="Picture 3" descr="logostre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15113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475163" y="1773238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90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411655" name="Rectangle 7" descr="נייר טישו כחול"/>
          <p:cNvSpPr>
            <a:spLocks noChangeArrowheads="1"/>
          </p:cNvSpPr>
          <p:nvPr/>
        </p:nvSpPr>
        <p:spPr bwMode="auto">
          <a:xfrm>
            <a:off x="0" y="23813"/>
            <a:ext cx="7596188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he-IL" altLang="en-US" sz="2400" b="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en-US" sz="240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Eco-Stream</a:t>
            </a:r>
            <a:r>
              <a:rPr lang="en-US" altLang="en-US" sz="1800" b="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Water &amp; </a:t>
            </a:r>
            <a:r>
              <a:rPr lang="en-US" altLang="en-US" sz="1800" b="0" i="1" u="none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Evironment</a:t>
            </a:r>
            <a:r>
              <a:rPr lang="he-IL" altLang="en-US" sz="24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אקו</a:t>
            </a:r>
            <a:r>
              <a:rPr lang="he-IL" altLang="en-US" sz="2400" u="none" dirty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he-IL" altLang="en-US" sz="2400" u="none" dirty="0" err="1">
                <a:solidFill>
                  <a:srgbClr val="0000FF"/>
                </a:solidFill>
                <a:cs typeface="Times New Roman" panose="02020603050405020304" pitchFamily="18" charset="0"/>
              </a:rPr>
              <a:t>סטרים</a:t>
            </a:r>
            <a:r>
              <a:rPr lang="he-IL" altLang="en-US" sz="24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he-IL" altLang="en-US" sz="18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מים וסביבה</a:t>
            </a:r>
            <a:r>
              <a:rPr lang="he-IL" altLang="en-US" i="1" u="none" dirty="0">
                <a:cs typeface="Times New Roman" panose="02020603050405020304" pitchFamily="18" charset="0"/>
              </a:rPr>
              <a:t>                </a:t>
            </a:r>
          </a:p>
          <a:p>
            <a:pPr algn="r" rtl="1">
              <a:defRPr/>
            </a:pP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  ד</a:t>
            </a:r>
            <a:r>
              <a:rPr lang="en-US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ר גידי שגיא, מושב חרב לאת, 38860. טל/פקס: 04-6365330 </a:t>
            </a:r>
            <a:r>
              <a:rPr lang="en-US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052-2817770</a:t>
            </a:r>
            <a:endParaRPr lang="en-US" altLang="en-US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u="none" dirty="0">
                <a:solidFill>
                  <a:srgbClr val="FF3300"/>
                </a:solidFill>
                <a:cs typeface="Times New Roman" panose="02020603050405020304" pitchFamily="18" charset="0"/>
                <a:hlinkClick r:id="rId4"/>
              </a:rPr>
              <a:t>gsagi@zahav.net.il</a:t>
            </a:r>
            <a:endParaRPr lang="en-US" altLang="en-US" sz="2400" u="none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u="none" dirty="0">
              <a:solidFill>
                <a:srgbClr val="0000CC"/>
              </a:solidFill>
            </a:endParaRPr>
          </a:p>
        </p:txBody>
      </p:sp>
      <p:sp>
        <p:nvSpPr>
          <p:cNvPr id="19463" name="Text Box 17"/>
          <p:cNvSpPr txBox="1">
            <a:spLocks noChangeArrowheads="1"/>
          </p:cNvSpPr>
          <p:nvPr/>
        </p:nvSpPr>
        <p:spPr bwMode="auto">
          <a:xfrm>
            <a:off x="658813" y="1093788"/>
            <a:ext cx="76327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en-US" sz="36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איכות מים במאגרי הגולן - 2017</a:t>
            </a:r>
          </a:p>
          <a:p>
            <a:pPr algn="r" rtl="1">
              <a:spcBef>
                <a:spcPct val="50000"/>
              </a:spcBef>
            </a:pPr>
            <a:endParaRPr lang="he-IL" altLang="en-US" sz="1000" u="none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1476375" y="24209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6227763" y="5732463"/>
            <a:ext cx="693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*dS/m</a:t>
            </a:r>
            <a:endParaRPr lang="en-US" altLang="en-US" sz="1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6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7288"/>
            <a:ext cx="6750050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3200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u="none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0483" name="Picture 3" descr="logostre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15113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7950" y="1844675"/>
            <a:ext cx="81835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defRPr/>
            </a:pPr>
            <a:r>
              <a:rPr lang="he-IL" altLang="en-US" sz="2400" dirty="0" smtClean="0">
                <a:solidFill>
                  <a:srgbClr val="C00000"/>
                </a:solidFill>
              </a:rPr>
              <a:t>מי </a:t>
            </a:r>
            <a:r>
              <a:rPr lang="he-IL" altLang="en-US" sz="2400" dirty="0" err="1" smtClean="0">
                <a:solidFill>
                  <a:srgbClr val="C00000"/>
                </a:solidFill>
              </a:rPr>
              <a:t>קדוחי</a:t>
            </a:r>
            <a:r>
              <a:rPr lang="he-IL" altLang="en-US" sz="2400" dirty="0" smtClean="0">
                <a:solidFill>
                  <a:srgbClr val="C00000"/>
                </a:solidFill>
              </a:rPr>
              <a:t> שמיר:</a:t>
            </a:r>
          </a:p>
          <a:p>
            <a:pPr algn="r" rtl="1">
              <a:defRPr/>
            </a:pPr>
            <a:r>
              <a:rPr lang="he-IL" altLang="en-US" sz="2400" u="none" dirty="0" smtClean="0">
                <a:solidFill>
                  <a:srgbClr val="C00000"/>
                </a:solidFill>
              </a:rPr>
              <a:t>			</a:t>
            </a:r>
            <a:r>
              <a:rPr lang="he-IL" altLang="en-US" sz="2400" u="none" dirty="0" smtClean="0">
                <a:solidFill>
                  <a:srgbClr val="9900CC"/>
                </a:solidFill>
              </a:rPr>
              <a:t>מקור מים חדש וייחודי</a:t>
            </a:r>
          </a:p>
          <a:p>
            <a:pPr algn="r" rtl="1">
              <a:defRPr/>
            </a:pPr>
            <a:endParaRPr lang="he-IL" altLang="en-US" dirty="0" smtClean="0"/>
          </a:p>
          <a:p>
            <a:pPr marL="457200" indent="-457200" algn="r" rtl="1">
              <a:buFontTx/>
              <a:buAutoNum type="arabicPeriod"/>
              <a:defRPr/>
            </a:pPr>
            <a:r>
              <a:rPr lang="he-IL" altLang="en-US" u="none" dirty="0" smtClean="0"/>
              <a:t>טמפרטורה</a:t>
            </a:r>
          </a:p>
          <a:p>
            <a:pPr marL="457200" indent="-457200" algn="r" rtl="1">
              <a:buFontTx/>
              <a:buAutoNum type="arabicPeriod"/>
              <a:defRPr/>
            </a:pPr>
            <a:r>
              <a:rPr lang="he-IL" altLang="en-US" u="none" dirty="0" smtClean="0"/>
              <a:t>הרכב יונים</a:t>
            </a:r>
          </a:p>
          <a:p>
            <a:pPr marL="457200" indent="-457200" algn="r" rtl="1">
              <a:buFontTx/>
              <a:buAutoNum type="arabicPeriod"/>
              <a:defRPr/>
            </a:pPr>
            <a:r>
              <a:rPr lang="he-IL" altLang="en-US" u="none" dirty="0" smtClean="0"/>
              <a:t>לחץ וגזים מומסים</a:t>
            </a:r>
          </a:p>
          <a:p>
            <a:pPr marL="457200" indent="-457200" algn="r" rtl="1">
              <a:buFontTx/>
              <a:buAutoNum type="arabicPeriod"/>
              <a:defRPr/>
            </a:pPr>
            <a:r>
              <a:rPr lang="he-IL" altLang="en-US" u="none" dirty="0" smtClean="0"/>
              <a:t>השתנות עם החשיפה לאטמוספירה:</a:t>
            </a:r>
          </a:p>
          <a:p>
            <a:pPr algn="r" rtl="1">
              <a:defRPr/>
            </a:pPr>
            <a:r>
              <a:rPr lang="he-IL" altLang="en-US" u="none" dirty="0" smtClean="0"/>
              <a:t>	*  טמפרטורה</a:t>
            </a:r>
          </a:p>
          <a:p>
            <a:pPr algn="r" rtl="1">
              <a:defRPr/>
            </a:pPr>
            <a:r>
              <a:rPr lang="he-IL" altLang="en-US" u="none" dirty="0" smtClean="0"/>
              <a:t>	*  </a:t>
            </a:r>
            <a:r>
              <a:rPr lang="en-US" altLang="en-US" u="none" dirty="0" smtClean="0"/>
              <a:t>pH</a:t>
            </a:r>
          </a:p>
          <a:p>
            <a:pPr algn="r" rtl="1">
              <a:defRPr/>
            </a:pPr>
            <a:r>
              <a:rPr lang="en-US" altLang="en-US" u="none" dirty="0" smtClean="0"/>
              <a:t>	*</a:t>
            </a:r>
            <a:r>
              <a:rPr lang="he-IL" altLang="en-US" u="none" dirty="0" smtClean="0"/>
              <a:t>  שיקוע מלחים (אבנית, ברזל)</a:t>
            </a:r>
          </a:p>
          <a:p>
            <a:pPr algn="r" rtl="1">
              <a:defRPr/>
            </a:pPr>
            <a:r>
              <a:rPr lang="he-IL" altLang="en-US" u="none" dirty="0" smtClean="0"/>
              <a:t>	*  התפתחות ביולוגית (מאגרים, קווי הולכה, שלוחות וטפטפות)</a:t>
            </a:r>
          </a:p>
          <a:p>
            <a:pPr algn="r" rtl="1">
              <a:defRPr/>
            </a:pPr>
            <a:r>
              <a:rPr lang="he-IL" altLang="en-US" u="none" dirty="0" smtClean="0"/>
              <a:t>	*  קורוזיה ובלאי </a:t>
            </a:r>
            <a:r>
              <a:rPr lang="he-IL" altLang="en-US" u="none" dirty="0" err="1" smtClean="0"/>
              <a:t>לצנורות</a:t>
            </a:r>
            <a:r>
              <a:rPr lang="he-IL" altLang="en-US" u="none" dirty="0" smtClean="0"/>
              <a:t> ואביזרים</a:t>
            </a:r>
            <a:endParaRPr lang="en-US" altLang="en-US" u="none" dirty="0" smtClean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90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411655" name="Rectangle 7" descr="נייר טישו כחול"/>
          <p:cNvSpPr>
            <a:spLocks noChangeArrowheads="1"/>
          </p:cNvSpPr>
          <p:nvPr/>
        </p:nvSpPr>
        <p:spPr bwMode="auto">
          <a:xfrm>
            <a:off x="0" y="23813"/>
            <a:ext cx="7596188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he-IL" altLang="en-US" sz="2400" b="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en-US" sz="240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Eco-Stream</a:t>
            </a:r>
            <a:r>
              <a:rPr lang="en-US" altLang="en-US" sz="1800" b="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Water &amp; </a:t>
            </a:r>
            <a:r>
              <a:rPr lang="en-US" altLang="en-US" sz="1800" b="0" i="1" u="none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Evironment</a:t>
            </a:r>
            <a:r>
              <a:rPr lang="he-IL" altLang="en-US" sz="24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אקו</a:t>
            </a:r>
            <a:r>
              <a:rPr lang="he-IL" altLang="en-US" sz="2400" u="none" dirty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he-IL" altLang="en-US" sz="2400" u="none" dirty="0" err="1">
                <a:solidFill>
                  <a:srgbClr val="0000FF"/>
                </a:solidFill>
                <a:cs typeface="Times New Roman" panose="02020603050405020304" pitchFamily="18" charset="0"/>
              </a:rPr>
              <a:t>סטרים</a:t>
            </a:r>
            <a:r>
              <a:rPr lang="he-IL" altLang="en-US" sz="24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he-IL" altLang="en-US" sz="18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מים וסביבה</a:t>
            </a:r>
            <a:r>
              <a:rPr lang="he-IL" altLang="en-US" i="1" u="none" dirty="0">
                <a:cs typeface="Times New Roman" panose="02020603050405020304" pitchFamily="18" charset="0"/>
              </a:rPr>
              <a:t>                </a:t>
            </a:r>
          </a:p>
          <a:p>
            <a:pPr algn="r" rtl="1">
              <a:defRPr/>
            </a:pP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  ד</a:t>
            </a:r>
            <a:r>
              <a:rPr lang="en-US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ר גידי שגיא, מושב חרב לאת, 38860. טל/פקס: 04-6365330 </a:t>
            </a:r>
            <a:r>
              <a:rPr lang="en-US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052-2817770</a:t>
            </a:r>
            <a:endParaRPr lang="en-US" altLang="en-US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u="none" dirty="0">
                <a:solidFill>
                  <a:srgbClr val="FF3300"/>
                </a:solidFill>
                <a:cs typeface="Times New Roman" panose="02020603050405020304" pitchFamily="18" charset="0"/>
                <a:hlinkClick r:id="rId4"/>
              </a:rPr>
              <a:t>gsagi@zahav.net.il</a:t>
            </a:r>
            <a:endParaRPr lang="en-US" altLang="en-US" sz="2400" u="none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u="none" dirty="0">
              <a:solidFill>
                <a:srgbClr val="0000CC"/>
              </a:solidFill>
            </a:endParaRPr>
          </a:p>
        </p:txBody>
      </p:sp>
      <p:sp>
        <p:nvSpPr>
          <p:cNvPr id="20487" name="Text Box 17"/>
          <p:cNvSpPr txBox="1">
            <a:spLocks noChangeArrowheads="1"/>
          </p:cNvSpPr>
          <p:nvPr/>
        </p:nvSpPr>
        <p:spPr bwMode="auto">
          <a:xfrm>
            <a:off x="658813" y="1093788"/>
            <a:ext cx="76327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en-US" sz="36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איכות מים במאגרי הגולן - 2017</a:t>
            </a:r>
          </a:p>
          <a:p>
            <a:pPr algn="r" rtl="1">
              <a:spcBef>
                <a:spcPct val="50000"/>
              </a:spcBef>
            </a:pPr>
            <a:endParaRPr lang="he-IL" altLang="en-US" sz="1000" u="none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3200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u="none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1507" name="Picture 3" descr="logostre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15113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190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411655" name="Rectangle 7" descr="נייר טישו כחול"/>
          <p:cNvSpPr>
            <a:spLocks noChangeArrowheads="1"/>
          </p:cNvSpPr>
          <p:nvPr/>
        </p:nvSpPr>
        <p:spPr bwMode="auto">
          <a:xfrm>
            <a:off x="0" y="23813"/>
            <a:ext cx="7596188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he-IL" altLang="en-US" sz="2400" b="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en-US" sz="240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Eco-Stream</a:t>
            </a:r>
            <a:r>
              <a:rPr lang="en-US" altLang="en-US" sz="1800" b="0" i="1" u="none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Water &amp; </a:t>
            </a:r>
            <a:r>
              <a:rPr lang="en-US" altLang="en-US" sz="1800" b="0" i="1" u="none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Evironment</a:t>
            </a:r>
            <a:r>
              <a:rPr lang="he-IL" altLang="en-US" sz="24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אקו</a:t>
            </a:r>
            <a:r>
              <a:rPr lang="he-IL" altLang="en-US" sz="2400" u="none" dirty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he-IL" altLang="en-US" sz="2400" u="none" dirty="0" err="1">
                <a:solidFill>
                  <a:srgbClr val="0000FF"/>
                </a:solidFill>
                <a:cs typeface="Times New Roman" panose="02020603050405020304" pitchFamily="18" charset="0"/>
              </a:rPr>
              <a:t>סטרים</a:t>
            </a:r>
            <a:r>
              <a:rPr lang="he-IL" altLang="en-US" sz="24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he-IL" altLang="en-US" sz="1800" i="1" u="none" dirty="0">
                <a:solidFill>
                  <a:srgbClr val="0000FF"/>
                </a:solidFill>
                <a:cs typeface="Times New Roman" panose="02020603050405020304" pitchFamily="18" charset="0"/>
              </a:rPr>
              <a:t>מים וסביבה</a:t>
            </a:r>
            <a:r>
              <a:rPr lang="he-IL" altLang="en-US" i="1" u="none" dirty="0">
                <a:cs typeface="Times New Roman" panose="02020603050405020304" pitchFamily="18" charset="0"/>
              </a:rPr>
              <a:t>                </a:t>
            </a:r>
          </a:p>
          <a:p>
            <a:pPr algn="r" rtl="1">
              <a:defRPr/>
            </a:pP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  ד</a:t>
            </a:r>
            <a:r>
              <a:rPr lang="en-US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ר גידי שגיא, מושב חרב לאת, 38860. טל/פקס: 04-6365330 </a:t>
            </a:r>
            <a:r>
              <a:rPr lang="en-US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he-IL" alt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052-2817770</a:t>
            </a:r>
            <a:endParaRPr lang="en-US" altLang="en-US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u="none" dirty="0">
                <a:solidFill>
                  <a:srgbClr val="FF3300"/>
                </a:solidFill>
                <a:cs typeface="Times New Roman" panose="02020603050405020304" pitchFamily="18" charset="0"/>
                <a:hlinkClick r:id="rId4"/>
              </a:rPr>
              <a:t>gsagi@zahav.net.il</a:t>
            </a:r>
            <a:endParaRPr lang="en-US" altLang="en-US" sz="2400" u="none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u="none" dirty="0">
              <a:solidFill>
                <a:srgbClr val="0000CC"/>
              </a:solidFill>
            </a:endParaRPr>
          </a:p>
        </p:txBody>
      </p:sp>
      <p:sp>
        <p:nvSpPr>
          <p:cNvPr id="21510" name="Text Box 17"/>
          <p:cNvSpPr txBox="1">
            <a:spLocks noChangeArrowheads="1"/>
          </p:cNvSpPr>
          <p:nvPr/>
        </p:nvSpPr>
        <p:spPr bwMode="auto">
          <a:xfrm>
            <a:off x="658813" y="1093788"/>
            <a:ext cx="76327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en-US" sz="36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מוליכות חשמלית מאגר עורבים 2014-17</a:t>
            </a:r>
          </a:p>
          <a:p>
            <a:pPr algn="ctr">
              <a:spcBef>
                <a:spcPct val="50000"/>
              </a:spcBef>
            </a:pPr>
            <a:endParaRPr lang="he-IL" altLang="en-US" sz="36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50000"/>
              </a:spcBef>
            </a:pPr>
            <a:endParaRPr lang="he-IL" altLang="en-US" sz="1000" u="none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1476375" y="24209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151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3450"/>
            <a:ext cx="6097588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3200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en-US" sz="3200" u="none" noProof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475163" y="1773238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190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274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none"/>
          </a:p>
        </p:txBody>
      </p:sp>
      <p:graphicFrame>
        <p:nvGraphicFramePr>
          <p:cNvPr id="322568" name="Group 8"/>
          <p:cNvGraphicFramePr>
            <a:graphicFrameLocks noGrp="1"/>
          </p:cNvGraphicFramePr>
          <p:nvPr/>
        </p:nvGraphicFramePr>
        <p:xfrm>
          <a:off x="971550" y="1700213"/>
          <a:ext cx="7345363" cy="1385887"/>
        </p:xfrm>
        <a:graphic>
          <a:graphicData uri="http://schemas.openxmlformats.org/drawingml/2006/table">
            <a:tbl>
              <a:tblPr/>
              <a:tblGrid>
                <a:gridCol w="4062413"/>
                <a:gridCol w="3282950"/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611188" y="3500438"/>
            <a:ext cx="691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693738" y="1250950"/>
            <a:ext cx="75628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/>
            <a:r>
              <a:rPr lang="he-IL" altLang="en-US" sz="36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איכות מים במאגרי הגולן - 2017</a:t>
            </a:r>
            <a:endParaRPr lang="he-IL" altLang="en-US" sz="3600" u="none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he-IL" altLang="en-US" sz="3600" u="none">
                <a:solidFill>
                  <a:srgbClr val="9900CC"/>
                </a:solidFill>
                <a:cs typeface="Times New Roman" panose="02020603050405020304" pitchFamily="18" charset="0"/>
              </a:rPr>
              <a:t>רכוז גורמי מליחות במקורות המים </a:t>
            </a:r>
            <a:endParaRPr lang="en-US" altLang="en-US" sz="3600" u="none">
              <a:solidFill>
                <a:srgbClr val="9900CC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2540" name="Group 18"/>
          <p:cNvGrpSpPr>
            <a:grpSpLocks/>
          </p:cNvGrpSpPr>
          <p:nvPr/>
        </p:nvGrpSpPr>
        <p:grpSpPr bwMode="auto">
          <a:xfrm>
            <a:off x="0" y="0"/>
            <a:ext cx="9144000" cy="1385888"/>
            <a:chOff x="0" y="0"/>
            <a:chExt cx="5760" cy="873"/>
          </a:xfrm>
        </p:grpSpPr>
        <p:pic>
          <p:nvPicPr>
            <p:cNvPr id="22542" name="Picture 19" descr="logostre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0"/>
              <a:ext cx="952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580" name="Rectangle 20" descr="נייר טישו כחול"/>
            <p:cNvSpPr>
              <a:spLocks noChangeArrowheads="1"/>
            </p:cNvSpPr>
            <p:nvPr/>
          </p:nvSpPr>
          <p:spPr bwMode="auto">
            <a:xfrm>
              <a:off x="0" y="15"/>
              <a:ext cx="4785" cy="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anchor="ctr">
              <a:spAutoFit/>
            </a:bodyPr>
            <a:lstStyle/>
            <a:p>
              <a:pPr>
                <a:defRPr/>
              </a:pPr>
              <a:r>
                <a:rPr lang="he-IL" altLang="en-US" sz="2400" b="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en-US" sz="240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Eco-Stream</a:t>
              </a:r>
              <a:r>
                <a:rPr lang="en-US" altLang="en-US" sz="1800" b="0" i="1" u="none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Water &amp; Environment</a:t>
              </a:r>
              <a:r>
                <a:rPr lang="he-IL" altLang="en-US" sz="24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אקו</a:t>
              </a:r>
              <a:r>
                <a:rPr lang="he-IL" altLang="en-US" sz="2400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-</a:t>
              </a:r>
              <a:r>
                <a:rPr lang="he-IL" altLang="en-US" sz="2400" u="none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סטרים</a:t>
              </a:r>
              <a:r>
                <a:rPr lang="he-IL" altLang="en-US" sz="24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, </a:t>
              </a:r>
              <a:r>
                <a:rPr lang="he-IL" altLang="en-US" sz="1800" i="1" u="none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מים וסביבה</a:t>
              </a:r>
              <a:r>
                <a:rPr lang="he-IL" altLang="en-US" i="1" u="none" dirty="0">
                  <a:cs typeface="Times New Roman" panose="02020603050405020304" pitchFamily="18" charset="0"/>
                </a:rPr>
                <a:t>               </a:t>
              </a:r>
            </a:p>
            <a:p>
              <a:pPr algn="r" rtl="1">
                <a:defRPr/>
              </a:pP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  ד</a:t>
              </a:r>
              <a:r>
                <a:rPr lang="en-US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ר גידי שגיא, מושב חרב לאת, 38860. טל/פקס: 04-6365330 </a:t>
              </a:r>
              <a:r>
                <a:rPr lang="en-US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he-IL" altLang="en-US" sz="1600" b="0" u="none" dirty="0">
                  <a:latin typeface="Arial" panose="020B0604020202020204" pitchFamily="34" charset="0"/>
                  <a:cs typeface="Arial" panose="020B0604020202020204" pitchFamily="34" charset="0"/>
                </a:rPr>
                <a:t>052-2817770</a:t>
              </a:r>
              <a:endParaRPr lang="en-US" altLang="en-US" sz="16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en-US" u="none" dirty="0">
                  <a:solidFill>
                    <a:srgbClr val="FF3300"/>
                  </a:solidFill>
                  <a:cs typeface="Times New Roman" panose="02020603050405020304" pitchFamily="18" charset="0"/>
                  <a:hlinkClick r:id="rId4"/>
                </a:rPr>
                <a:t>gsagi@zahav.net.il</a:t>
              </a:r>
              <a:endParaRPr lang="en-US" altLang="en-US" sz="2400" u="none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US" altLang="en-US" sz="2400" u="none" dirty="0">
                <a:solidFill>
                  <a:srgbClr val="0000CC"/>
                </a:solidFill>
              </a:endParaRPr>
            </a:p>
          </p:txBody>
        </p:sp>
      </p:grpSp>
      <p:pic>
        <p:nvPicPr>
          <p:cNvPr id="2254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90813"/>
            <a:ext cx="7345363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623</Words>
  <Application>Microsoft Office PowerPoint</Application>
  <PresentationFormat>‫הצגה על המסך (4:3)</PresentationFormat>
  <Paragraphs>140</Paragraphs>
  <Slides>14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עיצוב ברירת מחדל</vt:lpstr>
      <vt:lpstr>Bitmap Image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Netafim Australia P/L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Ronen</dc:creator>
  <cp:lastModifiedBy>Michal Schwartz</cp:lastModifiedBy>
  <cp:revision>130</cp:revision>
  <cp:lastPrinted>1999-09-14T03:36:58Z</cp:lastPrinted>
  <dcterms:created xsi:type="dcterms:W3CDTF">1999-08-16T06:18:46Z</dcterms:created>
  <dcterms:modified xsi:type="dcterms:W3CDTF">2018-02-07T06:53:17Z</dcterms:modified>
</cp:coreProperties>
</file>